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75" r:id="rId4"/>
    <p:sldId id="258" r:id="rId5"/>
    <p:sldId id="259" r:id="rId6"/>
    <p:sldId id="260" r:id="rId7"/>
    <p:sldId id="261" r:id="rId8"/>
    <p:sldId id="265" r:id="rId9"/>
    <p:sldId id="266" r:id="rId10"/>
    <p:sldId id="269" r:id="rId11"/>
    <p:sldId id="267" r:id="rId12"/>
    <p:sldId id="268" r:id="rId13"/>
    <p:sldId id="270" r:id="rId14"/>
    <p:sldId id="271" r:id="rId15"/>
    <p:sldId id="262" r:id="rId16"/>
    <p:sldId id="272" r:id="rId17"/>
    <p:sldId id="263" r:id="rId18"/>
    <p:sldId id="264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13"/>
  </p:normalViewPr>
  <p:slideViewPr>
    <p:cSldViewPr snapToGrid="0" snapToObjects="1">
      <p:cViewPr varScale="1">
        <p:scale>
          <a:sx n="107" d="100"/>
          <a:sy n="107" d="100"/>
        </p:scale>
        <p:origin x="1760" y="3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5C1CE-D9A6-1C45-9120-7D984D283936}" type="datetimeFigureOut">
              <a:rPr lang="en-US" smtClean="0"/>
              <a:t>9/18/23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99E84-1AD7-A14F-9B68-59DCC72D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43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99E84-1AD7-A14F-9B68-59DCC72D02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70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99E84-1AD7-A14F-9B68-59DCC72D02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28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99E84-1AD7-A14F-9B68-59DCC72D02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2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99E84-1AD7-A14F-9B68-59DCC72D02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90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 Walton’s first store (after selling a</a:t>
            </a:r>
            <a:r>
              <a:rPr lang="en-US" baseline="0" dirty="0"/>
              <a:t> chain store, Ben Franklin’s) bought his first store in Bentonville, Arkansas.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99E84-1AD7-A14F-9B68-59DCC72D02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96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 Collins is the only human, alive or dead not in this photo in 1969.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99E84-1AD7-A14F-9B68-59DCC72D02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99E84-1AD7-A14F-9B68-59DCC72D02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86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99E84-1AD7-A14F-9B68-59DCC72D02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15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99E84-1AD7-A14F-9B68-59DCC72D02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1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99E84-1AD7-A14F-9B68-59DCC72D02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6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99E84-1AD7-A14F-9B68-59DCC72D02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37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99E84-1AD7-A14F-9B68-59DCC72D02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1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99E84-1AD7-A14F-9B68-59DCC72D02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34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99E84-1AD7-A14F-9B68-59DCC72D02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9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99E84-1AD7-A14F-9B68-59DCC72D02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43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99E84-1AD7-A14F-9B68-59DCC72D02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66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99E84-1AD7-A14F-9B68-59DCC72D02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90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99E84-1AD7-A14F-9B68-59DCC72D02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88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99E84-1AD7-A14F-9B68-59DCC72D02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79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4D0F-59AD-4C4F-AEBB-4A213A4D9CE7}" type="datetimeFigureOut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7E59-DC50-5044-A21B-29FF9B04A0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4D0F-59AD-4C4F-AEBB-4A213A4D9CE7}" type="datetimeFigureOut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7E59-DC50-5044-A21B-29FF9B04A0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4D0F-59AD-4C4F-AEBB-4A213A4D9CE7}" type="datetimeFigureOut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7E59-DC50-5044-A21B-29FF9B04A0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4D0F-59AD-4C4F-AEBB-4A213A4D9CE7}" type="datetimeFigureOut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7E59-DC50-5044-A21B-29FF9B04A0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4D0F-59AD-4C4F-AEBB-4A213A4D9CE7}" type="datetimeFigureOut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7E59-DC50-5044-A21B-29FF9B04A0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4D0F-59AD-4C4F-AEBB-4A213A4D9CE7}" type="datetimeFigureOut">
              <a:rPr lang="en-US" smtClean="0"/>
              <a:t>9/18/23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7E59-DC50-5044-A21B-29FF9B04A0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4D0F-59AD-4C4F-AEBB-4A213A4D9CE7}" type="datetimeFigureOut">
              <a:rPr lang="en-US" smtClean="0"/>
              <a:t>9/18/23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7E59-DC50-5044-A21B-29FF9B04A0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4D0F-59AD-4C4F-AEBB-4A213A4D9CE7}" type="datetimeFigureOut">
              <a:rPr lang="en-US" smtClean="0"/>
              <a:t>9/18/23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7E59-DC50-5044-A21B-29FF9B04A0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4D0F-59AD-4C4F-AEBB-4A213A4D9CE7}" type="datetimeFigureOut">
              <a:rPr lang="en-US" smtClean="0"/>
              <a:t>9/18/23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7E59-DC50-5044-A21B-29FF9B04A0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4D0F-59AD-4C4F-AEBB-4A213A4D9CE7}" type="datetimeFigureOut">
              <a:rPr lang="en-US" smtClean="0"/>
              <a:t>9/18/23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7E59-DC50-5044-A21B-29FF9B04A0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4D0F-59AD-4C4F-AEBB-4A213A4D9CE7}" type="datetimeFigureOut">
              <a:rPr lang="en-US" smtClean="0"/>
              <a:t>9/18/23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7E59-DC50-5044-A21B-29FF9B04A0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54D0F-59AD-4C4F-AEBB-4A213A4D9CE7}" type="datetimeFigureOut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87E59-DC50-5044-A21B-29FF9B04A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5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7.tif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02"/>
              </a:clrFrom>
              <a:clrTo>
                <a:srgbClr val="FFFF02">
                  <a:alpha val="0"/>
                </a:srgbClr>
              </a:clrTo>
            </a:clrChange>
          </a:blip>
          <a:srcRect l="1828" r="858" b="4119"/>
          <a:stretch/>
        </p:blipFill>
        <p:spPr>
          <a:xfrm>
            <a:off x="0" y="4794566"/>
            <a:ext cx="9144000" cy="2063434"/>
          </a:xfrm>
          <a:prstGeom prst="rect">
            <a:avLst/>
          </a:prstGeom>
        </p:spPr>
      </p:pic>
      <p:sp>
        <p:nvSpPr>
          <p:cNvPr id="8" name="Text Box 1"/>
          <p:cNvSpPr txBox="1"/>
          <p:nvPr/>
        </p:nvSpPr>
        <p:spPr>
          <a:xfrm>
            <a:off x="0" y="-795088"/>
            <a:ext cx="4056698" cy="4532899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4400" b="1" dirty="0">
                <a:ln w="10160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Calibri" charset="0"/>
                <a:cs typeface="Times New Roman" charset="0"/>
              </a:rPr>
              <a:t>L</a:t>
            </a:r>
            <a:endParaRPr lang="en-US" sz="40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2756840" y="-811132"/>
            <a:ext cx="4056698" cy="4532899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4400" b="1" dirty="0">
                <a:ln w="10160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Calibri" charset="0"/>
                <a:cs typeface="Times New Roman" charset="0"/>
              </a:rPr>
              <a:t>E</a:t>
            </a:r>
            <a:endParaRPr lang="en-US" sz="40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5513680" y="-795089"/>
            <a:ext cx="4056698" cy="4532899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4400" b="1">
                <a:ln w="10160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Calibri" charset="0"/>
                <a:cs typeface="Times New Roman" charset="0"/>
              </a:rPr>
              <a:t>Q</a:t>
            </a:r>
            <a:endParaRPr lang="en-US" sz="40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11" name="Text Box 1"/>
          <p:cNvSpPr txBox="1"/>
          <p:nvPr/>
        </p:nvSpPr>
        <p:spPr>
          <a:xfrm>
            <a:off x="515302" y="3463077"/>
            <a:ext cx="2019351" cy="78706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ln w="10160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Calibri" charset="0"/>
                <a:cs typeface="Times New Roman" charset="0"/>
              </a:rPr>
              <a:t>LONG</a:t>
            </a:r>
            <a:endParaRPr lang="en-US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3269209" y="3494147"/>
            <a:ext cx="2244471" cy="78706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ln w="10160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Calibri" charset="0"/>
                <a:cs typeface="Times New Roman" charset="0"/>
              </a:rPr>
              <a:t>ESSAY</a:t>
            </a:r>
            <a:endParaRPr lang="en-US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13" name="Text Box 1"/>
          <p:cNvSpPr txBox="1"/>
          <p:nvPr/>
        </p:nvSpPr>
        <p:spPr>
          <a:xfrm>
            <a:off x="5769864" y="3494147"/>
            <a:ext cx="3544329" cy="78706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ln w="10160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Calibri" charset="0"/>
                <a:cs typeface="Times New Roman" charset="0"/>
              </a:rPr>
              <a:t>QUESTION</a:t>
            </a:r>
            <a:endParaRPr lang="en-US" dirty="0">
              <a:effectLst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2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747" r="46456" b="76028"/>
          <a:stretch/>
        </p:blipFill>
        <p:spPr>
          <a:xfrm>
            <a:off x="69449" y="32287"/>
            <a:ext cx="2948972" cy="11251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18420" y="31095"/>
            <a:ext cx="6425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CAUSATION ASKS YOU TO LOOK AT THE CAUSES &amp; EFFECTS OF SOMETHING. LIST 3 CAUSES &amp; 3 EFFECTS OF THIS IMAGE</a:t>
            </a:r>
            <a:r>
              <a:rPr lang="mr-IN" sz="2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2200" b="1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9642" r="2166"/>
          <a:stretch/>
        </p:blipFill>
        <p:spPr>
          <a:xfrm>
            <a:off x="69448" y="1328737"/>
            <a:ext cx="8945965" cy="53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3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747" r="46456" b="76028"/>
          <a:stretch/>
        </p:blipFill>
        <p:spPr>
          <a:xfrm>
            <a:off x="69449" y="32287"/>
            <a:ext cx="2948972" cy="11251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18420" y="31095"/>
            <a:ext cx="6425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CAUSATION ASKS YOU TO LOOK AT THE CAUSES &amp; EFFECTS OF SOMETHING. LIST 3 CAUSES &amp; 3 EFFECTS OF THIS IMAGE</a:t>
            </a:r>
            <a:r>
              <a:rPr lang="mr-IN" sz="2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2200" b="1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4375" b="18124"/>
          <a:stretch/>
        </p:blipFill>
        <p:spPr>
          <a:xfrm>
            <a:off x="497938" y="1285877"/>
            <a:ext cx="811955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14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747" r="46456" b="76028"/>
          <a:stretch/>
        </p:blipFill>
        <p:spPr>
          <a:xfrm>
            <a:off x="69449" y="32287"/>
            <a:ext cx="2948972" cy="11251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18420" y="31095"/>
            <a:ext cx="6425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CAUSATION ASKS YOU TO LOOK AT THE CAUSES &amp; EFFECTS OF SOMETHING. LIST 3 CAUSES &amp; 3 EFFECTS OF THIS IMAGE</a:t>
            </a:r>
            <a:r>
              <a:rPr lang="mr-IN" sz="2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2200" b="1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27083"/>
          <a:stretch/>
        </p:blipFill>
        <p:spPr>
          <a:xfrm>
            <a:off x="358175" y="1485899"/>
            <a:ext cx="842765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07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747" r="46456" b="76028"/>
          <a:stretch/>
        </p:blipFill>
        <p:spPr>
          <a:xfrm>
            <a:off x="69449" y="32287"/>
            <a:ext cx="2948972" cy="11251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18420" y="31095"/>
            <a:ext cx="6425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CAUSATION ASKS YOU TO LOOK AT THE CAUSES &amp; EFFECTS OF SOMETHING. LIST 3 CAUSES &amp; 3 EFFECTS OF THIS IMAGE</a:t>
            </a:r>
            <a:r>
              <a:rPr lang="mr-IN" sz="2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2200" b="1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759" t="6458" r="1249" b="18958"/>
          <a:stretch/>
        </p:blipFill>
        <p:spPr>
          <a:xfrm>
            <a:off x="69449" y="1285876"/>
            <a:ext cx="8960252" cy="511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27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747" r="46456" b="76028"/>
          <a:stretch/>
        </p:blipFill>
        <p:spPr>
          <a:xfrm>
            <a:off x="69449" y="32287"/>
            <a:ext cx="2948972" cy="11251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18420" y="31095"/>
            <a:ext cx="6425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CAUSATION ASKS YOU TO LOOK AT THE CAUSES &amp; EFFECTS OF SOMETHING. LIST 3 CAUSES &amp; 3 EFFECTS OF THIS IMAGE</a:t>
            </a:r>
            <a:r>
              <a:rPr lang="mr-IN" sz="2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2200" b="1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0635" b="8836"/>
          <a:stretch/>
        </p:blipFill>
        <p:spPr>
          <a:xfrm>
            <a:off x="69449" y="1285875"/>
            <a:ext cx="8945964" cy="541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78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747" r="46456" b="76028"/>
          <a:stretch/>
        </p:blipFill>
        <p:spPr>
          <a:xfrm>
            <a:off x="69449" y="32287"/>
            <a:ext cx="2948972" cy="11251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865" t="37298" r="47009" b="37952"/>
          <a:stretch/>
        </p:blipFill>
        <p:spPr>
          <a:xfrm>
            <a:off x="788751" y="1663216"/>
            <a:ext cx="2135325" cy="865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3971" b="62662"/>
          <a:stretch/>
        </p:blipFill>
        <p:spPr>
          <a:xfrm>
            <a:off x="69449" y="1200228"/>
            <a:ext cx="9144000" cy="462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7298" r="92210" b="37952"/>
          <a:stretch/>
        </p:blipFill>
        <p:spPr>
          <a:xfrm>
            <a:off x="69449" y="1663216"/>
            <a:ext cx="719302" cy="865672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114299" y="1705975"/>
            <a:ext cx="4943475" cy="3409051"/>
          </a:xfrm>
          <a:prstGeom prst="rightArrow">
            <a:avLst>
              <a:gd name="adj1" fmla="val 50000"/>
              <a:gd name="adj2" fmla="val 587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449" y="2786063"/>
            <a:ext cx="45148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CAUSE: EXPLAIN REASON</a:t>
            </a:r>
          </a:p>
          <a:p>
            <a:pPr marL="457200" indent="-457200">
              <a:buAutoNum type="arabicPeriod"/>
            </a:pPr>
            <a:r>
              <a:rPr lang="en-US" sz="22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CAUSE: EXPLAIN REASON</a:t>
            </a:r>
          </a:p>
          <a:p>
            <a:pPr marL="457200" indent="-457200">
              <a:buAutoNum type="arabicPeriod"/>
            </a:pPr>
            <a:r>
              <a:rPr lang="en-US" sz="22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CAUSE: EXPLAIN REASON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2624" y="2564628"/>
            <a:ext cx="3927076" cy="16917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57774" y="2779044"/>
            <a:ext cx="45148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EFFECT: EXPLAIN EFF.</a:t>
            </a:r>
          </a:p>
          <a:p>
            <a:pPr marL="457200" indent="-457200">
              <a:buAutoNum type="arabicPeriod"/>
            </a:pPr>
            <a:r>
              <a:rPr lang="en-US" sz="22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EFFECT: EXPLAIN EFF.</a:t>
            </a:r>
          </a:p>
          <a:p>
            <a:pPr marL="457200" indent="-457200">
              <a:buAutoNum type="arabicPeriod"/>
            </a:pPr>
            <a:r>
              <a:rPr lang="en-US" sz="22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EFFECT: EXPLAIN EFF.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98528" y="1593245"/>
            <a:ext cx="578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3 CAUSES &amp;/OR EFFECTS AT LEAST ONE OF EACH &amp; EXPANATIONS</a:t>
            </a:r>
            <a:endParaRPr lang="en-US" sz="28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62332" b="25706"/>
          <a:stretch/>
        </p:blipFill>
        <p:spPr>
          <a:xfrm>
            <a:off x="69449" y="4313421"/>
            <a:ext cx="9144000" cy="4142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80298" y="4710410"/>
            <a:ext cx="9329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1. ______ 2. ______ 3. _______ 4. ______ 5. _______ 6. ______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74632" b="13239"/>
          <a:stretch/>
        </p:blipFill>
        <p:spPr>
          <a:xfrm>
            <a:off x="69449" y="5165056"/>
            <a:ext cx="9144000" cy="4200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5466058"/>
            <a:ext cx="9329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HOW DOES EACH EVIDENCE SUBSTANTIATE THESIS (1-6)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2" y="5853375"/>
            <a:ext cx="9329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1. ______ 2. ______ 3. _______ 4. ______ 5. _______ 6. ______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-127" t="86531" r="127" b="1340"/>
          <a:stretch/>
        </p:blipFill>
        <p:spPr>
          <a:xfrm>
            <a:off x="23149" y="6311215"/>
            <a:ext cx="9144000" cy="4200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18421" y="31095"/>
            <a:ext cx="62304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USING SPECIFIC EXAMPLES, ANALYZE THE EFFECTS OF THE GREAT WAR. </a:t>
            </a:r>
            <a:r>
              <a:rPr lang="en-US" b="1" i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(THEY MIGHT ASK FOR CAUSES, EFFECTS, OR BOTH)</a:t>
            </a:r>
          </a:p>
        </p:txBody>
      </p:sp>
    </p:spTree>
    <p:extLst>
      <p:ext uri="{BB962C8B-B14F-4D97-AF65-F5344CB8AC3E}">
        <p14:creationId xmlns:p14="http://schemas.microsoft.com/office/powerpoint/2010/main" val="25724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3" grpId="0" animBg="1"/>
      <p:bldP spid="11" grpId="0"/>
      <p:bldP spid="12" grpId="0"/>
      <p:bldP spid="14" grpId="0"/>
      <p:bldP spid="16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3419" r="23418" b="76028"/>
          <a:stretch/>
        </p:blipFill>
        <p:spPr>
          <a:xfrm>
            <a:off x="128587" y="114300"/>
            <a:ext cx="2838555" cy="1112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8421" y="31095"/>
            <a:ext cx="6230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USING SPECIFIC EXAMPLES, ANALYZE THE CONTINUITY &amp; CHANGE OVER TIME OF THIS MUSIC VIDEO…</a:t>
            </a:r>
            <a:endParaRPr lang="en-US" b="1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videoplayback (4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" y="1348740"/>
            <a:ext cx="71628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0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3419" r="23418" b="76028"/>
          <a:stretch/>
        </p:blipFill>
        <p:spPr>
          <a:xfrm>
            <a:off x="38160" y="0"/>
            <a:ext cx="2838555" cy="1112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3971" b="62662"/>
          <a:stretch/>
        </p:blipFill>
        <p:spPr>
          <a:xfrm>
            <a:off x="0" y="1112658"/>
            <a:ext cx="9144000" cy="462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281" t="37533" r="23782" b="37716"/>
          <a:stretch/>
        </p:blipFill>
        <p:spPr>
          <a:xfrm>
            <a:off x="719302" y="1575646"/>
            <a:ext cx="2157413" cy="881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62332" b="25706"/>
          <a:stretch/>
        </p:blipFill>
        <p:spPr>
          <a:xfrm>
            <a:off x="-2" y="4613184"/>
            <a:ext cx="9144000" cy="414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4632" b="13239"/>
          <a:stretch/>
        </p:blipFill>
        <p:spPr>
          <a:xfrm>
            <a:off x="-2" y="5489600"/>
            <a:ext cx="9144000" cy="420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-127" t="86531" r="127" b="1340"/>
          <a:stretch/>
        </p:blipFill>
        <p:spPr>
          <a:xfrm>
            <a:off x="-2" y="6412038"/>
            <a:ext cx="9144000" cy="4200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37298" r="92210" b="37952"/>
          <a:stretch/>
        </p:blipFill>
        <p:spPr>
          <a:xfrm>
            <a:off x="0" y="1571435"/>
            <a:ext cx="719302" cy="865672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328612" y="2406565"/>
            <a:ext cx="8815388" cy="548478"/>
          </a:xfrm>
          <a:prstGeom prst="rightArrow">
            <a:avLst>
              <a:gd name="adj1" fmla="val 75291"/>
              <a:gd name="adj2" fmla="val 75291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198" y="2458773"/>
            <a:ext cx="822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CONTINUITY #1 &amp; REASON FOR THAT CONTINUITY 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164306" y="2930690"/>
            <a:ext cx="8815388" cy="548478"/>
          </a:xfrm>
          <a:prstGeom prst="rightArrow">
            <a:avLst>
              <a:gd name="adj1" fmla="val 75291"/>
              <a:gd name="adj2" fmla="val 75291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7198" y="2974096"/>
            <a:ext cx="822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CONTINUITY #2 &amp; REASON FOR THAT CONTINUITY 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6800850" y="3454942"/>
            <a:ext cx="2343150" cy="548478"/>
          </a:xfrm>
          <a:prstGeom prst="rightArrow">
            <a:avLst>
              <a:gd name="adj1" fmla="val 75291"/>
              <a:gd name="adj2" fmla="val 75291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4375547" y="3460501"/>
            <a:ext cx="2343150" cy="548478"/>
          </a:xfrm>
          <a:prstGeom prst="rightArrow">
            <a:avLst>
              <a:gd name="adj1" fmla="val 75291"/>
              <a:gd name="adj2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1950244" y="3455641"/>
            <a:ext cx="2343150" cy="548478"/>
          </a:xfrm>
          <a:prstGeom prst="rightArrow">
            <a:avLst>
              <a:gd name="adj1" fmla="val 75291"/>
              <a:gd name="adj2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50006" y="3454942"/>
            <a:ext cx="1818085" cy="548478"/>
          </a:xfrm>
          <a:prstGeom prst="rightArrow">
            <a:avLst>
              <a:gd name="adj1" fmla="val 75291"/>
              <a:gd name="adj2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288" y="3488506"/>
            <a:ext cx="8686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CHANGE #1      &amp; REASON         FOR THAT          CHANGE 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6809710" y="3993221"/>
            <a:ext cx="2343150" cy="548478"/>
          </a:xfrm>
          <a:prstGeom prst="rightArrow">
            <a:avLst>
              <a:gd name="adj1" fmla="val 75291"/>
              <a:gd name="adj2" fmla="val 75291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4366687" y="3972751"/>
            <a:ext cx="2343150" cy="548478"/>
          </a:xfrm>
          <a:prstGeom prst="rightArrow">
            <a:avLst>
              <a:gd name="adj1" fmla="val 75291"/>
              <a:gd name="adj2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1959104" y="3972751"/>
            <a:ext cx="2343150" cy="548478"/>
          </a:xfrm>
          <a:prstGeom prst="rightArrow">
            <a:avLst>
              <a:gd name="adj1" fmla="val 75291"/>
              <a:gd name="adj2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58866" y="3959932"/>
            <a:ext cx="1818085" cy="548478"/>
          </a:xfrm>
          <a:prstGeom prst="rightArrow">
            <a:avLst>
              <a:gd name="adj1" fmla="val 75291"/>
              <a:gd name="adj2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93702" y="3971673"/>
            <a:ext cx="8686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CHANGE #2      &amp; REASON         FOR THAT          CHANGE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-12573" y="4990863"/>
            <a:ext cx="9329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1. ______ 2. ______ 3. _______ 4. ______ 5. _______ 6. ______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288" y="5887191"/>
            <a:ext cx="9329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1. ______ 2. ______ 3. _______ 4. ______ 5. _______ 6. ______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24267" y="62442"/>
            <a:ext cx="649235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USING SPECIFIC EXAMPLES, ANALYZE THE CONTINUITIES AND CHANGES IN THE WAYS ONE OF THE FOLLOWING REGIONS PARTICIPATED IN INTERREGIONAL TRADE DURING THE PERIOD CIRCA 1500-1750 (LATIN AMERICA, SUB-SAHARAN AFRICA, SOUTHEAST ASIA)</a:t>
            </a:r>
            <a:endParaRPr lang="en-US" sz="1400" dirty="0">
              <a:effectLst/>
            </a:endParaRPr>
          </a:p>
          <a:p>
            <a:endParaRPr lang="en-US" b="1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76715" y="1499263"/>
            <a:ext cx="6492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LIKE BEFORE, YOU NEED AT LEAST 3 CONTINUITIES &amp; CHANGES (</a:t>
            </a:r>
            <a:r>
              <a:rPr lang="en-US" sz="2000" b="1" i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AT LEAST ONE OF EACH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2800" b="1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45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 animBg="1"/>
      <p:bldP spid="17" grpId="0"/>
      <p:bldP spid="18" grpId="0" animBg="1"/>
      <p:bldP spid="20" grpId="0" animBg="1"/>
      <p:bldP spid="21" grpId="0" animBg="1"/>
      <p:bldP spid="22" grpId="0" animBg="1"/>
      <p:bldP spid="19" grpId="0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5099" y="2321205"/>
            <a:ext cx="3155448" cy="286232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6582" b="75694"/>
          <a:stretch/>
        </p:blipFill>
        <p:spPr>
          <a:xfrm>
            <a:off x="58497" y="0"/>
            <a:ext cx="2939204" cy="11555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4267" y="59279"/>
            <a:ext cx="6372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ANALYZE THE EXTENT TO WHICH GETTING YOUR DRIVER’S LICENSE IS A TURNING POINT IN YOUR LIFE.</a:t>
            </a:r>
            <a:endParaRPr lang="en-US" sz="2400" b="1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30" name="Picture 6" descr="Image result for VA DRIVERS LICENS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1" b="100000" l="0" r="100000">
                        <a14:foregroundMark x1="5996" y1="5136" x2="47292" y2="12236"/>
                        <a14:foregroundMark x1="3868" y1="9215" x2="4159" y2="99396"/>
                        <a14:foregroundMark x1="95938" y1="8459" x2="93810" y2="99849"/>
                        <a14:foregroundMark x1="93327" y1="12236" x2="94778" y2="10423"/>
                        <a14:foregroundMark x1="94294" y1="8912" x2="87814" y2="14048"/>
                        <a14:backgroundMark x1="31818" y1="1511" x2="99807" y2="1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947" y="3774202"/>
            <a:ext cx="2201271" cy="140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7364" y="1419643"/>
            <a:ext cx="33375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OLD PATTERN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(PRE-TURNING POINT)</a:t>
            </a:r>
            <a:endParaRPr lang="en-US" sz="24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2884" y="1428653"/>
            <a:ext cx="33375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NEW PATTERN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(POST-TURNING POINT)</a:t>
            </a:r>
            <a:endParaRPr lang="en-US" sz="24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099" y="2325939"/>
            <a:ext cx="31554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16174" y="2321205"/>
            <a:ext cx="3155448" cy="286232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733951" y="2272212"/>
            <a:ext cx="31554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pic>
        <p:nvPicPr>
          <p:cNvPr id="1032" name="Picture 8" descr="Image result for TURNING POINT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7"/>
          <a:stretch/>
        </p:blipFill>
        <p:spPr bwMode="auto">
          <a:xfrm>
            <a:off x="3099219" y="1561752"/>
            <a:ext cx="2741660" cy="222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-22592" y="5134534"/>
            <a:ext cx="8894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COMPARE THE PRE-DATE &amp; THE POST DATE NOTING THE DEGREE TO WHICH THE MIDDLE POINT IS OR ISN’T A TURNING POINT.</a:t>
            </a:r>
            <a:endParaRPr lang="en-US" sz="16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5099" y="5638490"/>
            <a:ext cx="8894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DO </a:t>
            </a:r>
            <a:r>
              <a:rPr lang="en-US" sz="4000" b="1" u="sng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NOT</a:t>
            </a:r>
            <a:r>
              <a:rPr lang="en-US" sz="40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FOCUS ON CHANGES WITHIN A PERIOD (THAT’S CCOT)</a:t>
            </a:r>
            <a:endParaRPr lang="en-US" sz="32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5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/>
      <p:bldP spid="2" grpId="0"/>
      <p:bldP spid="15" grpId="0" animBg="1"/>
      <p:bldP spid="16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6582" b="75694"/>
          <a:stretch/>
        </p:blipFill>
        <p:spPr>
          <a:xfrm>
            <a:off x="58497" y="0"/>
            <a:ext cx="2939204" cy="11555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97701" y="128381"/>
            <a:ext cx="6198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ANALYZE THE EXTENT TO WHICH THE INDUSTRIAL REVOLUTION CAN BE CONSIDERED A TURNING POINT IN HISTORY.</a:t>
            </a:r>
            <a:endParaRPr lang="en-US" sz="2400" b="1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3971" b="62662"/>
          <a:stretch/>
        </p:blipFill>
        <p:spPr>
          <a:xfrm>
            <a:off x="0" y="1112658"/>
            <a:ext cx="9144000" cy="462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298" r="92210" b="37952"/>
          <a:stretch/>
        </p:blipFill>
        <p:spPr>
          <a:xfrm>
            <a:off x="0" y="1571435"/>
            <a:ext cx="719302" cy="865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6667" t="37077" b="38282"/>
          <a:stretch/>
        </p:blipFill>
        <p:spPr>
          <a:xfrm>
            <a:off x="719302" y="1571435"/>
            <a:ext cx="2145818" cy="8583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2332" b="25706"/>
          <a:stretch/>
        </p:blipFill>
        <p:spPr>
          <a:xfrm>
            <a:off x="-2" y="4613184"/>
            <a:ext cx="9144000" cy="4142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74632" b="13239"/>
          <a:stretch/>
        </p:blipFill>
        <p:spPr>
          <a:xfrm>
            <a:off x="-2" y="5489600"/>
            <a:ext cx="9144000" cy="4200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127" t="86531" r="127" b="1340"/>
          <a:stretch/>
        </p:blipFill>
        <p:spPr>
          <a:xfrm>
            <a:off x="-2" y="6412038"/>
            <a:ext cx="9144000" cy="4200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33365" y="2287698"/>
            <a:ext cx="33375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NEW PATTERN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(POST-TURNING POINT)</a:t>
            </a:r>
            <a:endParaRPr lang="en-US" sz="24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8" descr="Image result for TURNING POINT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7"/>
          <a:stretch/>
        </p:blipFill>
        <p:spPr bwMode="auto">
          <a:xfrm>
            <a:off x="3015753" y="1459223"/>
            <a:ext cx="2741660" cy="222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22640" y="2321205"/>
            <a:ext cx="33375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OLD PATTERN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(PRE-TURNING POINT)</a:t>
            </a:r>
            <a:endParaRPr lang="en-US" sz="24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497" y="3175321"/>
            <a:ext cx="2939204" cy="138830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9419" y="3086295"/>
            <a:ext cx="2933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________________________________________________________________________________________________________________________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18107" y="3142872"/>
            <a:ext cx="2939204" cy="138830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035426" y="2943586"/>
            <a:ext cx="2933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________________________________________________________________________________________________________________________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97701" y="3658117"/>
            <a:ext cx="3188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*THE DATE DOES </a:t>
            </a:r>
            <a:r>
              <a:rPr lang="en-US" sz="2000" b="1" i="1" u="sng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NOT</a:t>
            </a:r>
            <a:r>
              <a:rPr lang="en-US" sz="2000" b="1" i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HAVE TO BE AN “AP PERIODIZATION DATE”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12573" y="4990863"/>
            <a:ext cx="9329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1. ______ 2. ______ 3. _______ 4. ______ 5. _______ 6. ______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288" y="5887191"/>
            <a:ext cx="9329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1. ______ 2. ______ 3. _______ 4. ______ 5. _______ 6. ______</a:t>
            </a:r>
          </a:p>
        </p:txBody>
      </p:sp>
    </p:spTree>
    <p:extLst>
      <p:ext uri="{BB962C8B-B14F-4D97-AF65-F5344CB8AC3E}">
        <p14:creationId xmlns:p14="http://schemas.microsoft.com/office/powerpoint/2010/main" val="312944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 animBg="1"/>
      <p:bldP spid="16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"/>
          <p:cNvSpPr txBox="1"/>
          <p:nvPr/>
        </p:nvSpPr>
        <p:spPr>
          <a:xfrm>
            <a:off x="-7887" y="-368969"/>
            <a:ext cx="5654708" cy="275924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9900" b="1" dirty="0">
                <a:ln w="10160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Calibri" charset="0"/>
                <a:cs typeface="Times New Roman" charset="0"/>
              </a:rPr>
              <a:t>LEQ</a:t>
            </a:r>
            <a:endParaRPr lang="en-US" sz="6600" dirty="0">
              <a:effectLst/>
              <a:ea typeface="Calibri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75" y="2390274"/>
            <a:ext cx="8665797" cy="425196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237747" y="224589"/>
            <a:ext cx="40586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THE LONG ESSAY QUESTION IS YOUR FINAL CHALLENGE ON MAY #. 40 MINUTES FOR 15% OF YOUR SCORE.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76926" y="5887453"/>
            <a:ext cx="6930190" cy="705852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5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60" y="2528452"/>
            <a:ext cx="1585706" cy="178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56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"/>
          <p:cNvSpPr txBox="1"/>
          <p:nvPr/>
        </p:nvSpPr>
        <p:spPr>
          <a:xfrm>
            <a:off x="-7887" y="-368969"/>
            <a:ext cx="5654708" cy="275924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9900" b="1" dirty="0">
                <a:ln w="10160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Calibri" charset="0"/>
                <a:cs typeface="Times New Roman" charset="0"/>
              </a:rPr>
              <a:t>LEQ</a:t>
            </a:r>
            <a:endParaRPr lang="en-US" sz="66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37747" y="224589"/>
            <a:ext cx="4058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NEW 2023 RUBRICS!</a:t>
            </a:r>
          </a:p>
        </p:txBody>
      </p:sp>
      <p:pic>
        <p:nvPicPr>
          <p:cNvPr id="6" name="Picture 5" descr="A white paper with black text&#10;&#10;Description automatically generated">
            <a:extLst>
              <a:ext uri="{FF2B5EF4-FFF2-40B4-BE49-F238E27FC236}">
                <a16:creationId xmlns:a16="http://schemas.microsoft.com/office/drawing/2014/main" id="{1A09951C-B096-A2A1-060F-701101DE6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004" y="686254"/>
            <a:ext cx="3825996" cy="5017325"/>
          </a:xfrm>
          <a:prstGeom prst="rect">
            <a:avLst/>
          </a:prstGeom>
        </p:spPr>
      </p:pic>
      <p:pic>
        <p:nvPicPr>
          <p:cNvPr id="8" name="Picture 7" descr="A white and blue text on a white background&#10;&#10;Description automatically generated">
            <a:extLst>
              <a:ext uri="{FF2B5EF4-FFF2-40B4-BE49-F238E27FC236}">
                <a16:creationId xmlns:a16="http://schemas.microsoft.com/office/drawing/2014/main" id="{9AFD69B7-CDEB-FE73-BD81-7837D626E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87" y="2217633"/>
            <a:ext cx="5348219" cy="398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72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"/>
          <p:cNvSpPr txBox="1"/>
          <p:nvPr/>
        </p:nvSpPr>
        <p:spPr>
          <a:xfrm>
            <a:off x="2534653" y="0"/>
            <a:ext cx="6609347" cy="115503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ln w="10160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Calibri" charset="0"/>
                <a:cs typeface="Times New Roman" charset="0"/>
              </a:rPr>
              <a:t>GOOD NEWS:</a:t>
            </a:r>
            <a:endParaRPr lang="en-US" sz="3200" dirty="0">
              <a:effectLst/>
              <a:ea typeface="Calibri" charset="0"/>
              <a:cs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706">
                        <a14:backgroundMark x1="13190" y1="25135" x2="27607" y2="7568"/>
                        <a14:backgroundMark x1="5521" y1="5946" x2="7669" y2="47838"/>
                      </a14:backgroundRemoval>
                    </a14:imgEffect>
                  </a14:imgLayer>
                </a14:imgProps>
              </a:ext>
            </a:extLst>
          </a:blip>
          <a:srcRect l="43168"/>
          <a:stretch/>
        </p:blipFill>
        <p:spPr>
          <a:xfrm>
            <a:off x="-2" y="164"/>
            <a:ext cx="3641559" cy="7272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1557" y="1777161"/>
            <a:ext cx="534202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“STUDENTS WILL CHOOSE ONE OF TWO LONG ESSAYS TO ANSWER IN WRITING.”</a:t>
            </a:r>
          </a:p>
        </p:txBody>
      </p:sp>
      <p:sp>
        <p:nvSpPr>
          <p:cNvPr id="7" name="Text Box 1"/>
          <p:cNvSpPr txBox="1"/>
          <p:nvPr/>
        </p:nvSpPr>
        <p:spPr>
          <a:xfrm>
            <a:off x="2534653" y="968790"/>
            <a:ext cx="6609347" cy="115503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10160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Calibri" charset="0"/>
                <a:cs typeface="Times New Roman" charset="0"/>
              </a:rPr>
              <a:t>YOU WILL HAVE A CHOICE</a:t>
            </a:r>
            <a:r>
              <a:rPr lang="mr-IN" sz="3600" b="1" dirty="0">
                <a:ln w="10160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Calibri" charset="0"/>
                <a:cs typeface="Times New Roman" charset="0"/>
              </a:rPr>
              <a:t>…</a:t>
            </a:r>
            <a:endParaRPr lang="en-US" sz="1200" dirty="0">
              <a:solidFill>
                <a:srgbClr val="002060"/>
              </a:solidFill>
              <a:effectLst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8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"/>
          <p:cNvSpPr txBox="1"/>
          <p:nvPr/>
        </p:nvSpPr>
        <p:spPr>
          <a:xfrm>
            <a:off x="128337" y="0"/>
            <a:ext cx="6609347" cy="115503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ln w="10160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Calibri" charset="0"/>
                <a:cs typeface="Times New Roman" charset="0"/>
              </a:rPr>
              <a:t>BAD NEWS:</a:t>
            </a:r>
            <a:endParaRPr lang="en-US" sz="32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64608"/>
            <a:ext cx="64168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“STUDENTS WILL ANALYZE AN ISSUE USING THE </a:t>
            </a:r>
            <a:br>
              <a:rPr lang="en-US" sz="4000" b="1" i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000" b="1" i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HISTORICAL </a:t>
            </a:r>
            <a:br>
              <a:rPr lang="en-US" sz="4000" b="1" i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000" b="1" i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THINKING SKILLS OF COMPARISON, CAUSATION, CONTINUITY &amp; CHANGE, OR PERIODIZATION.”</a:t>
            </a:r>
          </a:p>
        </p:txBody>
      </p:sp>
      <p:sp>
        <p:nvSpPr>
          <p:cNvPr id="7" name="Text Box 1"/>
          <p:cNvSpPr txBox="1"/>
          <p:nvPr/>
        </p:nvSpPr>
        <p:spPr>
          <a:xfrm>
            <a:off x="176462" y="931471"/>
            <a:ext cx="6609347" cy="115503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10160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Calibri" charset="0"/>
                <a:cs typeface="Times New Roman" charset="0"/>
              </a:rPr>
              <a:t>THERE ARE 4 OPTIONS</a:t>
            </a:r>
            <a:r>
              <a:rPr lang="mr-IN" sz="3600" b="1" dirty="0">
                <a:ln w="10160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Calibri" charset="0"/>
                <a:cs typeface="Times New Roman" charset="0"/>
              </a:rPr>
              <a:t>…</a:t>
            </a:r>
            <a:endParaRPr lang="en-US" sz="1200" dirty="0">
              <a:solidFill>
                <a:srgbClr val="002060"/>
              </a:solidFill>
              <a:effectLst/>
              <a:ea typeface="Calibri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619" b="99446" l="4672" r="26808">
                        <a14:foregroundMark x1="8732" y1="81596" x2="26808" y2="83925"/>
                        <a14:foregroundMark x1="5562" y1="86918" x2="5673" y2="98004"/>
                        <a14:backgroundMark x1="6897" y1="88470" x2="6785" y2="91353"/>
                      </a14:backgroundRemoval>
                    </a14:imgEffect>
                  </a14:imgLayer>
                </a14:imgProps>
              </a:ext>
            </a:extLst>
          </a:blip>
          <a:srcRect l="4211" t="70371" r="87606"/>
          <a:stretch/>
        </p:blipFill>
        <p:spPr>
          <a:xfrm>
            <a:off x="4957011" y="-481262"/>
            <a:ext cx="4186989" cy="760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6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"/>
          <p:cNvSpPr txBox="1"/>
          <p:nvPr/>
        </p:nvSpPr>
        <p:spPr>
          <a:xfrm>
            <a:off x="1" y="0"/>
            <a:ext cx="9421792" cy="87967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ln w="10160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Calibri" charset="0"/>
                <a:cs typeface="Times New Roman" charset="0"/>
              </a:rPr>
              <a:t>HOW YOU ARE ASSESSED:</a:t>
            </a:r>
            <a:endParaRPr lang="en-US" sz="20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716426"/>
            <a:ext cx="93291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ALL FOUR ESSAYS ARE ASSESSED IN THE SAME MANNER WITH SLIGHT DIFFERENCES DEPENDING ON THE TYPE OF ESSAY BEING ASKED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94490"/>
            <a:ext cx="9144000" cy="34635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31624" y="3394490"/>
            <a:ext cx="2129743" cy="8071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72940" y="3394490"/>
            <a:ext cx="2129743" cy="8071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02683" y="3394490"/>
            <a:ext cx="2129743" cy="8071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" y="4201609"/>
            <a:ext cx="9120852" cy="52707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3149" y="4728688"/>
            <a:ext cx="9120852" cy="3870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574" y="5115746"/>
            <a:ext cx="9120852" cy="40537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149" y="5544273"/>
            <a:ext cx="9120852" cy="430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297" y="5949651"/>
            <a:ext cx="9120852" cy="430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3149" y="6356195"/>
            <a:ext cx="9120852" cy="430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1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722" r="70278" b="76503"/>
          <a:stretch/>
        </p:blipFill>
        <p:spPr>
          <a:xfrm>
            <a:off x="46299" y="43862"/>
            <a:ext cx="2743200" cy="11097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89499" y="91778"/>
            <a:ext cx="635450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LET’S WARM UP YOUR COMPARISON SKILLS</a:t>
            </a:r>
            <a:r>
              <a:rPr lang="mr-IN" sz="21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21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FIND AS MANY SIMILARITIES &amp; DIFFERENCES IN THESE TWO PICTURES IN 5 MINUTES.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0" y="1384995"/>
            <a:ext cx="9026264" cy="50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0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722" r="70278" b="76503"/>
          <a:stretch/>
        </p:blipFill>
        <p:spPr>
          <a:xfrm>
            <a:off x="46299" y="43862"/>
            <a:ext cx="2743200" cy="1109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23971" b="62662"/>
          <a:stretch/>
        </p:blipFill>
        <p:spPr>
          <a:xfrm>
            <a:off x="23150" y="1210965"/>
            <a:ext cx="9144000" cy="4629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89499" y="0"/>
            <a:ext cx="6539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USING SPECIFIC EXAMPLES, ANALYZE THE SIMILARITIES &amp; DIFFERENCES IN THE CAUSES OF THE GREAT WAR &amp; WWII.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79" t="37133" r="70001" b="50168"/>
          <a:stretch/>
        </p:blipFill>
        <p:spPr>
          <a:xfrm>
            <a:off x="57874" y="1673952"/>
            <a:ext cx="2664151" cy="432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49459" r="70485" b="37841"/>
          <a:stretch/>
        </p:blipFill>
        <p:spPr>
          <a:xfrm>
            <a:off x="23150" y="3668191"/>
            <a:ext cx="2698875" cy="43983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3109" y="2233914"/>
            <a:ext cx="6591782" cy="1331089"/>
          </a:xfrm>
          <a:prstGeom prst="ellipse">
            <a:avLst/>
          </a:prstGeom>
          <a:solidFill>
            <a:srgbClr val="002060">
              <a:alpha val="74902"/>
            </a:srgb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449974" y="2254383"/>
            <a:ext cx="6591782" cy="1331089"/>
          </a:xfrm>
          <a:prstGeom prst="ellipse">
            <a:avLst/>
          </a:prstGeom>
          <a:solidFill>
            <a:srgbClr val="002060">
              <a:alpha val="74902"/>
            </a:srgb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62371" b="25369"/>
          <a:stretch/>
        </p:blipFill>
        <p:spPr>
          <a:xfrm>
            <a:off x="23150" y="4124964"/>
            <a:ext cx="9144000" cy="424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89499" y="1650441"/>
            <a:ext cx="6539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3 TOTAL (AT LEAST ONE OF EACH)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89499" y="3605941"/>
            <a:ext cx="6539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3 TOTAL (AT LEAST ONE OF EACH)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1" y="4515541"/>
            <a:ext cx="9329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1. ______ 2. ______ 3. _______ 4. ______ 5. _______ 6. ______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74632" b="13239"/>
          <a:stretch/>
        </p:blipFill>
        <p:spPr>
          <a:xfrm>
            <a:off x="23149" y="5123929"/>
            <a:ext cx="9144000" cy="42007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5466058"/>
            <a:ext cx="9329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HOW DOES EACH EVIDENCE SUBSTANTIATE THESIS (1-6)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-127" t="86531" r="127" b="1340"/>
          <a:stretch/>
        </p:blipFill>
        <p:spPr>
          <a:xfrm>
            <a:off x="23149" y="6311215"/>
            <a:ext cx="9144000" cy="42007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-2" y="5853375"/>
            <a:ext cx="9329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1. ______ 2. ______ 3. _______ 4. ______ 5. _______ 6. ______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600" y="2666553"/>
            <a:ext cx="2398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DIFFERENCES</a:t>
            </a:r>
            <a:endParaRPr lang="en-US" sz="24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47012" y="2654651"/>
            <a:ext cx="2398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SIMILARITIES</a:t>
            </a:r>
            <a:endParaRPr lang="en-US" sz="2400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53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15" grpId="0" animBg="1"/>
      <p:bldP spid="17" grpId="0"/>
      <p:bldP spid="18" grpId="0"/>
      <p:bldP spid="19" grpId="0"/>
      <p:bldP spid="22" grpId="0"/>
      <p:bldP spid="24" grpId="0"/>
      <p:bldP spid="26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747" r="46456" b="76028"/>
          <a:stretch/>
        </p:blipFill>
        <p:spPr>
          <a:xfrm>
            <a:off x="69449" y="32287"/>
            <a:ext cx="2948972" cy="11251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18420" y="31095"/>
            <a:ext cx="6425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CAUSATION ASKS YOU TO LOOK AT THE CAUSES &amp; EFFECTS OF SOMETHING. LIST 3 CAUSES &amp; 3 EFFECTS OF THIS IMAGE</a:t>
            </a:r>
            <a:r>
              <a:rPr lang="mr-IN" sz="2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2200" b="1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20" y="1157468"/>
            <a:ext cx="8299730" cy="553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0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621</TotalTime>
  <Words>807</Words>
  <Application>Microsoft Macintosh PowerPoint</Application>
  <PresentationFormat>On-screen Show (4:3)</PresentationFormat>
  <Paragraphs>93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Freeman</dc:creator>
  <cp:lastModifiedBy>Alexander Holmes (Stone Mtn High)</cp:lastModifiedBy>
  <cp:revision>33</cp:revision>
  <dcterms:created xsi:type="dcterms:W3CDTF">2017-04-16T20:03:44Z</dcterms:created>
  <dcterms:modified xsi:type="dcterms:W3CDTF">2023-09-18T15:53:06Z</dcterms:modified>
</cp:coreProperties>
</file>