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Average"/>
      <p:regular r:id="rId32"/>
    </p:embeddedFont>
    <p:embeddedFont>
      <p:font typeface="Shadows Into Light"/>
      <p:regular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ShadowsIntoLight-regular.fntdata"/><Relationship Id="rId10" Type="http://schemas.openxmlformats.org/officeDocument/2006/relationships/slide" Target="slides/slide5.xml"/><Relationship Id="rId32" Type="http://schemas.openxmlformats.org/officeDocument/2006/relationships/font" Target="fonts/Average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fff80ed7d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fff80ed7d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39a4d66de2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39a4d66de2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39a4d66de2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39a4d66de2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39a4d66de2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39a4d66de2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39a4d66de2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39a4d66de2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39a4d66de2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39a4d66de2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39a4d66de2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39a4d66de2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39a4d66de2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39a4d66de2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39a4d66de2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39a4d66de2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39a4d66de2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39a4d66de2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39a4d66de2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39a4d66de2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ff80ed7d0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ff80ed7d0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This is a Pear Deck Text Slide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6c2384cb8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6c2384cb8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6c2384cb85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6c2384cb8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6c2384cb85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6c2384cb85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39a6e4fad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39a6e4fad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39a6e4fad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39a6e4fad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39a6e4fad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39a6e4fad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39a6e4fad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39a6e4fad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39a4d66de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39a4d66de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39a4d66de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39a4d66de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39a4d66de2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39a4d66de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39a4d66de2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39a4d66de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39a4d66de2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39a4d66de2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9a4d66de2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39a4d66de2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7.gif"/><Relationship Id="rId6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7.gif"/><Relationship Id="rId6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7.gif"/><Relationship Id="rId6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ontchangethislink.peardeckmagic.zone?eyJ0eXBlIjoiZnJlZVJlc3BvbnNlLXRleHQiLCJkcmFnZ2FibGVzIjpbeyJpZCI6ImRyYWdnYWJsZTAiLCJ0eXBlIjoiaWNvbiIsImljb24iOnsiaWQiOiJkZWZhdWx0LWNpcmNsZSJ9LCJjb2xvciI6IiNENTFEMjgifV0sImRyYWdnYWJsZVNpemUiOjEyLjU1LCJlbWJlZGRhYmxlVXJsIjoiaHR0cHM6Ly8iLCJhbnN3ZXJzIjpbXX0=pearId=magic-pear-shape-identifier" TargetMode="External"/><Relationship Id="rId4" Type="http://schemas.openxmlformats.org/officeDocument/2006/relationships/image" Target="../media/image2.png"/><Relationship Id="rId5" Type="http://schemas.openxmlformats.org/officeDocument/2006/relationships/hyperlink" Target="http://dontchangethislink.peardeckmagic.zone?eyJ0eXBlIjoiZ29vZ2xlLXNsaWRlcy1hZGRvbi1yZXNwb25zZS1mb290ZXIiLCJsYXN0RWRpdGVkQnkiOiIxMTM5MDk0MjU5NTg1MzUzOTM0MzciLCJwcmVzZW50YXRpb25JZCI6IjFPQzdwNDV5U1FUSlJnZEFtdDhyRzYtN2xVeTd5QTZBZHNFVU8tSFVfWHI0IiwiY29udGVudElkIjoiY3VzdG9tLXJlc3BvbnNlLWZyZWVSZXNwb25zZS10ZXh0Iiwic2xpZGVJZCI6ImdmZmY4MGVkN2QwXzBfMTEiLCJjb250ZW50SW5zdGFuY2VJZCI6IjFPQzdwNDV5U1FUSlJnZEFtdDhyRzYtN2xVeTd5QTZBZHNFVU8tSFVfWHI0LzhiNGNjYmFmLWJmN2ItNDcxNi1iOTczLTFlZjNhOWZhMWMwMiJ9pearId=magic-pear-metadata-identifier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Relationship Id="rId7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Relationship Id="rId4" Type="http://schemas.openxmlformats.org/officeDocument/2006/relationships/image" Target="../media/image21.png"/><Relationship Id="rId5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Relationship Id="rId7" Type="http://schemas.openxmlformats.org/officeDocument/2006/relationships/image" Target="../media/image7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5.gif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9328"/>
            <a:ext cx="9144003" cy="4464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/>
          </a:blip>
          <a:srcRect b="29022" l="0" r="0" t="0"/>
          <a:stretch/>
        </p:blipFill>
        <p:spPr>
          <a:xfrm>
            <a:off x="152400" y="1551124"/>
            <a:ext cx="8839199" cy="354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839200" cy="1246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2"/>
          <p:cNvSpPr txBox="1"/>
          <p:nvPr/>
        </p:nvSpPr>
        <p:spPr>
          <a:xfrm>
            <a:off x="362900" y="2262825"/>
            <a:ext cx="446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8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4100"/>
              <a:buFont typeface="Shadows Into Light"/>
              <a:buAutoNum type="alphaUcPeriod"/>
            </a:pPr>
            <a:r>
              <a:t/>
            </a:r>
            <a:endParaRPr b="1" sz="500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48" name="Google Shape;148;p22"/>
          <p:cNvSpPr txBox="1"/>
          <p:nvPr/>
        </p:nvSpPr>
        <p:spPr>
          <a:xfrm>
            <a:off x="362900" y="3022675"/>
            <a:ext cx="702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1155CC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B.</a:t>
            </a:r>
            <a:endParaRPr b="1" sz="5000">
              <a:solidFill>
                <a:srgbClr val="1155CC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49" name="Google Shape;149;p22"/>
          <p:cNvSpPr txBox="1"/>
          <p:nvPr/>
        </p:nvSpPr>
        <p:spPr>
          <a:xfrm>
            <a:off x="362900" y="3837725"/>
            <a:ext cx="702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1155CC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C.</a:t>
            </a:r>
            <a:endParaRPr b="1" sz="5000">
              <a:solidFill>
                <a:srgbClr val="1155CC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904875" y="2167575"/>
            <a:ext cx="81915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Aim to write 2 - 4 sentences per letter (ABC). ‘Explain’ prompts will need more writing.</a:t>
            </a:r>
            <a:endParaRPr b="1" sz="5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51" name="Google Shape;15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28975" y="4847737"/>
            <a:ext cx="178749" cy="24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3"/>
          <p:cNvPicPr preferRelativeResize="0"/>
          <p:nvPr/>
        </p:nvPicPr>
        <p:blipFill rotWithShape="1">
          <a:blip r:embed="rId3">
            <a:alphaModFix/>
          </a:blip>
          <a:srcRect b="29022" l="0" r="0" t="0"/>
          <a:stretch/>
        </p:blipFill>
        <p:spPr>
          <a:xfrm>
            <a:off x="152400" y="1551124"/>
            <a:ext cx="8839199" cy="354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839200" cy="124632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 txBox="1"/>
          <p:nvPr/>
        </p:nvSpPr>
        <p:spPr>
          <a:xfrm>
            <a:off x="362900" y="2262825"/>
            <a:ext cx="446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8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4100"/>
              <a:buFont typeface="Shadows Into Light"/>
              <a:buAutoNum type="alphaUcPeriod"/>
            </a:pPr>
            <a:r>
              <a:t/>
            </a:r>
            <a:endParaRPr b="1" sz="500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59" name="Google Shape;159;p23"/>
          <p:cNvSpPr txBox="1"/>
          <p:nvPr/>
        </p:nvSpPr>
        <p:spPr>
          <a:xfrm>
            <a:off x="362900" y="3022675"/>
            <a:ext cx="702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1155CC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B.</a:t>
            </a:r>
            <a:endParaRPr b="1" sz="5000">
              <a:solidFill>
                <a:srgbClr val="1155CC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60" name="Google Shape;160;p23"/>
          <p:cNvSpPr txBox="1"/>
          <p:nvPr/>
        </p:nvSpPr>
        <p:spPr>
          <a:xfrm>
            <a:off x="362900" y="3837725"/>
            <a:ext cx="702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1155CC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C.</a:t>
            </a:r>
            <a:endParaRPr b="1" sz="5000">
              <a:solidFill>
                <a:srgbClr val="1155CC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61" name="Google Shape;161;p23"/>
          <p:cNvSpPr txBox="1"/>
          <p:nvPr/>
        </p:nvSpPr>
        <p:spPr>
          <a:xfrm>
            <a:off x="904875" y="2167575"/>
            <a:ext cx="81915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For each question they will only ask you to do one of two things: </a:t>
            </a:r>
            <a:r>
              <a:rPr b="1" lang="en" sz="5000" u="sng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IDENTIFY</a:t>
            </a:r>
            <a:r>
              <a:rPr b="1" lang="en" sz="5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or </a:t>
            </a:r>
            <a:r>
              <a:rPr b="1" lang="en" sz="5000" u="sng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EXPLAIN</a:t>
            </a:r>
            <a:r>
              <a:rPr b="1" lang="en" sz="5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endParaRPr b="1" sz="5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/>
          <p:nvPr/>
        </p:nvSpPr>
        <p:spPr>
          <a:xfrm>
            <a:off x="-86625" y="-48675"/>
            <a:ext cx="72006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0">
                <a:solidFill>
                  <a:schemeClr val="dk1"/>
                </a:solidFill>
              </a:rPr>
              <a:t>IDENTIFY</a:t>
            </a:r>
            <a:endParaRPr b="1" sz="11200">
              <a:solidFill>
                <a:schemeClr val="dk1"/>
              </a:solidFill>
            </a:endParaRPr>
          </a:p>
        </p:txBody>
      </p:sp>
      <p:sp>
        <p:nvSpPr>
          <p:cNvPr id="167" name="Google Shape;167;p24"/>
          <p:cNvSpPr txBox="1"/>
          <p:nvPr/>
        </p:nvSpPr>
        <p:spPr>
          <a:xfrm>
            <a:off x="0" y="-124875"/>
            <a:ext cx="9144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</a:rPr>
              <a:t>THEY’VE ONLY EVER ASKED </a:t>
            </a:r>
            <a:r>
              <a:rPr b="1" lang="en" sz="1700" u="sng">
                <a:solidFill>
                  <a:srgbClr val="FFFF00"/>
                </a:solidFill>
              </a:rPr>
              <a:t>IDENTIFY </a:t>
            </a:r>
            <a:r>
              <a:rPr b="1" lang="en" sz="1700">
                <a:solidFill>
                  <a:schemeClr val="lt1"/>
                </a:solidFill>
              </a:rPr>
              <a:t>OR </a:t>
            </a:r>
            <a:r>
              <a:rPr b="1" lang="en" sz="1700" u="sng">
                <a:solidFill>
                  <a:srgbClr val="FFFF00"/>
                </a:solidFill>
              </a:rPr>
              <a:t>EXPLAIN</a:t>
            </a:r>
            <a:r>
              <a:rPr b="1" lang="en" sz="1700">
                <a:solidFill>
                  <a:schemeClr val="lt1"/>
                </a:solidFill>
              </a:rPr>
              <a:t>. HERE’S HOW TO RESPOND TO:</a:t>
            </a:r>
            <a:endParaRPr b="1" sz="3200">
              <a:solidFill>
                <a:schemeClr val="lt1"/>
              </a:solidFill>
            </a:endParaRPr>
          </a:p>
        </p:txBody>
      </p:sp>
      <p:pic>
        <p:nvPicPr>
          <p:cNvPr id="168" name="Google Shape;168;p24"/>
          <p:cNvPicPr preferRelativeResize="0"/>
          <p:nvPr/>
        </p:nvPicPr>
        <p:blipFill rotWithShape="1">
          <a:blip r:embed="rId3">
            <a:alphaModFix/>
          </a:blip>
          <a:srcRect b="14000" l="0" r="0" t="11450"/>
          <a:stretch/>
        </p:blipFill>
        <p:spPr>
          <a:xfrm>
            <a:off x="0" y="1974875"/>
            <a:ext cx="9144000" cy="26675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9" name="Google Shape;169;p24"/>
          <p:cNvSpPr txBox="1"/>
          <p:nvPr/>
        </p:nvSpPr>
        <p:spPr>
          <a:xfrm>
            <a:off x="0" y="-48675"/>
            <a:ext cx="72006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0">
                <a:solidFill>
                  <a:srgbClr val="FFFF00"/>
                </a:solidFill>
              </a:rPr>
              <a:t>IDENTIFY</a:t>
            </a:r>
            <a:endParaRPr b="1" sz="11200">
              <a:solidFill>
                <a:srgbClr val="FFFF00"/>
              </a:solidFill>
            </a:endParaRPr>
          </a:p>
        </p:txBody>
      </p:sp>
      <p:sp>
        <p:nvSpPr>
          <p:cNvPr id="170" name="Google Shape;170;p24"/>
          <p:cNvSpPr txBox="1"/>
          <p:nvPr/>
        </p:nvSpPr>
        <p:spPr>
          <a:xfrm>
            <a:off x="6514200" y="296175"/>
            <a:ext cx="26298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b="1" lang="en" sz="1200">
                <a:solidFill>
                  <a:schemeClr val="dk1"/>
                </a:solidFill>
              </a:rPr>
              <a:t>INDICATE/PROVIDE INFORMATION ABOUT A SPECIFIC TOPIC</a:t>
            </a:r>
            <a:endParaRPr b="1"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b="1" lang="en" sz="1200">
                <a:solidFill>
                  <a:schemeClr val="dk1"/>
                </a:solidFill>
              </a:rPr>
              <a:t>WITHOUT ELABORATION OR EXPLANATION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171" name="Google Shape;171;p24"/>
          <p:cNvSpPr txBox="1"/>
          <p:nvPr/>
        </p:nvSpPr>
        <p:spPr>
          <a:xfrm>
            <a:off x="-86625" y="1238550"/>
            <a:ext cx="9798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0000FF"/>
                </a:solidFill>
              </a:rPr>
              <a:t>TREAT IT LIKE A COURTROOM</a:t>
            </a:r>
            <a:endParaRPr b="1" sz="4800">
              <a:solidFill>
                <a:srgbClr val="0000FF"/>
              </a:solidFill>
            </a:endParaRPr>
          </a:p>
        </p:txBody>
      </p:sp>
      <p:sp>
        <p:nvSpPr>
          <p:cNvPr id="172" name="Google Shape;172;p24"/>
          <p:cNvSpPr/>
          <p:nvPr/>
        </p:nvSpPr>
        <p:spPr>
          <a:xfrm>
            <a:off x="0" y="4645875"/>
            <a:ext cx="9144000" cy="5010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4"/>
          <p:cNvSpPr txBox="1"/>
          <p:nvPr/>
        </p:nvSpPr>
        <p:spPr>
          <a:xfrm>
            <a:off x="0" y="4642425"/>
            <a:ext cx="9798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IS THE ANSWER HERE IN THE COURTROOM? CAN YOU IDENTIFY IT?</a:t>
            </a:r>
            <a:endParaRPr b="1"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/>
        </p:nvSpPr>
        <p:spPr>
          <a:xfrm>
            <a:off x="-86625" y="-48675"/>
            <a:ext cx="72006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0">
                <a:solidFill>
                  <a:schemeClr val="dk1"/>
                </a:solidFill>
              </a:rPr>
              <a:t>EXPLAIN</a:t>
            </a:r>
            <a:endParaRPr b="1" sz="11200">
              <a:solidFill>
                <a:schemeClr val="dk1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0" y="-124875"/>
            <a:ext cx="9144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</a:rPr>
              <a:t>THEY’VE ONLY EVER ASKED </a:t>
            </a:r>
            <a:r>
              <a:rPr b="1" lang="en" sz="1700" u="sng">
                <a:solidFill>
                  <a:srgbClr val="FFFF00"/>
                </a:solidFill>
              </a:rPr>
              <a:t>IDENTIFY </a:t>
            </a:r>
            <a:r>
              <a:rPr b="1" lang="en" sz="1700">
                <a:solidFill>
                  <a:schemeClr val="lt1"/>
                </a:solidFill>
              </a:rPr>
              <a:t>OR </a:t>
            </a:r>
            <a:r>
              <a:rPr b="1" lang="en" sz="1700" u="sng">
                <a:solidFill>
                  <a:srgbClr val="FFFF00"/>
                </a:solidFill>
              </a:rPr>
              <a:t>EXPLAIN</a:t>
            </a:r>
            <a:r>
              <a:rPr b="1" lang="en" sz="1700">
                <a:solidFill>
                  <a:schemeClr val="lt1"/>
                </a:solidFill>
              </a:rPr>
              <a:t>. HERE’S HOW TO RESPOND TO:</a:t>
            </a:r>
            <a:endParaRPr b="1" sz="3200">
              <a:solidFill>
                <a:schemeClr val="lt1"/>
              </a:solidFill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0" y="-48675"/>
            <a:ext cx="72006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0">
                <a:solidFill>
                  <a:srgbClr val="00FFFF"/>
                </a:solidFill>
              </a:rPr>
              <a:t>EXPLAIN</a:t>
            </a:r>
            <a:endParaRPr b="1" sz="11200">
              <a:solidFill>
                <a:srgbClr val="00FFFF"/>
              </a:solidFill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6307800" y="269475"/>
            <a:ext cx="2998200" cy="13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PROVIDE INFORMATION AS TO </a:t>
            </a:r>
            <a:r>
              <a:rPr b="1" lang="en" sz="1800" u="sng">
                <a:solidFill>
                  <a:srgbClr val="FFFF00"/>
                </a:solidFill>
              </a:rPr>
              <a:t>HOW</a:t>
            </a:r>
            <a:r>
              <a:rPr b="1" lang="en" sz="1800">
                <a:solidFill>
                  <a:srgbClr val="FFFF00"/>
                </a:solidFill>
              </a:rPr>
              <a:t> </a:t>
            </a:r>
            <a:r>
              <a:rPr b="1" lang="en" sz="1800">
                <a:solidFill>
                  <a:schemeClr val="dk1"/>
                </a:solidFill>
              </a:rPr>
              <a:t>OR </a:t>
            </a:r>
            <a:r>
              <a:rPr b="1" lang="en" sz="1800" u="sng">
                <a:solidFill>
                  <a:srgbClr val="FFFF00"/>
                </a:solidFill>
              </a:rPr>
              <a:t>WHY </a:t>
            </a:r>
            <a:r>
              <a:rPr b="1" lang="en" sz="1800">
                <a:solidFill>
                  <a:schemeClr val="dk1"/>
                </a:solidFill>
              </a:rPr>
              <a:t>SOMETHING OCCURS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-86625" y="1238550"/>
            <a:ext cx="9798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0000FF"/>
                </a:solidFill>
              </a:rPr>
              <a:t>TREAT IT LIKE A COURTROOM</a:t>
            </a:r>
            <a:endParaRPr b="1" sz="4800">
              <a:solidFill>
                <a:srgbClr val="0000FF"/>
              </a:solidFill>
            </a:endParaRPr>
          </a:p>
        </p:txBody>
      </p:sp>
      <p:sp>
        <p:nvSpPr>
          <p:cNvPr id="183" name="Google Shape;183;p25"/>
          <p:cNvSpPr/>
          <p:nvPr/>
        </p:nvSpPr>
        <p:spPr>
          <a:xfrm>
            <a:off x="0" y="4645875"/>
            <a:ext cx="9144000" cy="5010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5"/>
          <p:cNvSpPr txBox="1"/>
          <p:nvPr/>
        </p:nvSpPr>
        <p:spPr>
          <a:xfrm>
            <a:off x="0" y="4650075"/>
            <a:ext cx="9798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CAN YOU EXPLAIN YOUR ANSWER TO ME LIKE I WAS AN 8-YEAR OLD?</a:t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185" name="Google Shape;185;p25"/>
          <p:cNvPicPr preferRelativeResize="0"/>
          <p:nvPr/>
        </p:nvPicPr>
        <p:blipFill rotWithShape="1">
          <a:blip r:embed="rId3">
            <a:alphaModFix/>
          </a:blip>
          <a:srcRect b="15748" l="0" r="0" t="15028"/>
          <a:stretch/>
        </p:blipFill>
        <p:spPr>
          <a:xfrm>
            <a:off x="-86625" y="1949571"/>
            <a:ext cx="9230625" cy="2696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"/>
            <a:ext cx="9144000" cy="5143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DE1F0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9900" y="3"/>
            <a:ext cx="4064102" cy="228610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6" name="Google Shape;19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981376" cy="228610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7" name="Google Shape;197;p27"/>
          <p:cNvSpPr txBox="1"/>
          <p:nvPr/>
        </p:nvSpPr>
        <p:spPr>
          <a:xfrm>
            <a:off x="0" y="2120475"/>
            <a:ext cx="91440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100">
                <a:solidFill>
                  <a:srgbClr val="FFFF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SKIP THE STIMULUS!!!</a:t>
            </a:r>
            <a:endParaRPr b="1" sz="8100">
              <a:solidFill>
                <a:srgbClr val="FFFF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98" name="Google Shape;198;p27"/>
          <p:cNvSpPr txBox="1"/>
          <p:nvPr/>
        </p:nvSpPr>
        <p:spPr>
          <a:xfrm>
            <a:off x="0" y="3081325"/>
            <a:ext cx="91440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FFFF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-Jump straight to the A.B.C.s</a:t>
            </a:r>
            <a:endParaRPr b="1" sz="4300">
              <a:solidFill>
                <a:srgbClr val="FFFF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99" name="Google Shape;19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0475" y="3081314"/>
            <a:ext cx="2020275" cy="1722926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7"/>
          <p:cNvSpPr txBox="1"/>
          <p:nvPr/>
        </p:nvSpPr>
        <p:spPr>
          <a:xfrm>
            <a:off x="0" y="3662675"/>
            <a:ext cx="73689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FFFF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-Annotate (write on) the prompt</a:t>
            </a:r>
            <a:endParaRPr b="1" sz="4300">
              <a:solidFill>
                <a:srgbClr val="FFFF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01" name="Google Shape;201;p27"/>
          <p:cNvSpPr txBox="1"/>
          <p:nvPr/>
        </p:nvSpPr>
        <p:spPr>
          <a:xfrm>
            <a:off x="0" y="4320700"/>
            <a:ext cx="91440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FFFF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-Focus on what to look for in the prompt</a:t>
            </a:r>
            <a:endParaRPr b="1" sz="4300">
              <a:solidFill>
                <a:srgbClr val="FFFF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02" name="Google Shape;20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28975" y="4847737"/>
            <a:ext cx="178749" cy="24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4587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9831" y="1"/>
            <a:ext cx="4064170" cy="228610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3" name="Google Shape;21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981376" cy="228610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4" name="Google Shape;214;p29"/>
          <p:cNvSpPr txBox="1"/>
          <p:nvPr/>
        </p:nvSpPr>
        <p:spPr>
          <a:xfrm>
            <a:off x="0" y="2120475"/>
            <a:ext cx="91440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100">
                <a:solidFill>
                  <a:srgbClr val="4EFC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IT’S STIMULUS TIME!</a:t>
            </a:r>
            <a:endParaRPr b="1" sz="8100">
              <a:solidFill>
                <a:srgbClr val="4EFC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15" name="Google Shape;215;p29"/>
          <p:cNvSpPr txBox="1"/>
          <p:nvPr/>
        </p:nvSpPr>
        <p:spPr>
          <a:xfrm>
            <a:off x="0" y="3191075"/>
            <a:ext cx="79143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4EFC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-You know what to look for…  </a:t>
            </a:r>
            <a:endParaRPr b="1" sz="4300">
              <a:solidFill>
                <a:srgbClr val="4EFC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16" name="Google Shape;21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0475" y="3081314"/>
            <a:ext cx="2020275" cy="172292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9"/>
          <p:cNvSpPr txBox="1"/>
          <p:nvPr/>
        </p:nvSpPr>
        <p:spPr>
          <a:xfrm>
            <a:off x="0" y="3662675"/>
            <a:ext cx="73689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4EFC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-Annotate (write on) the stimulus</a:t>
            </a:r>
            <a:endParaRPr b="1" sz="4300">
              <a:solidFill>
                <a:srgbClr val="4EFC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18" name="Google Shape;218;p29"/>
          <p:cNvSpPr txBox="1"/>
          <p:nvPr/>
        </p:nvSpPr>
        <p:spPr>
          <a:xfrm>
            <a:off x="0" y="4296900"/>
            <a:ext cx="73689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4EFC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-Only SAQ 1 &amp; 2 will have Stimuli</a:t>
            </a:r>
            <a:endParaRPr b="1" sz="4300">
              <a:solidFill>
                <a:srgbClr val="4EFC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19" name="Google Shape;21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28975" y="4847737"/>
            <a:ext cx="178749" cy="24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0"/>
            <a:ext cx="914395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42ED8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9831" y="3"/>
            <a:ext cx="4064170" cy="228610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0" name="Google Shape;23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981376" cy="228610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1" name="Google Shape;231;p31"/>
          <p:cNvSpPr txBox="1"/>
          <p:nvPr/>
        </p:nvSpPr>
        <p:spPr>
          <a:xfrm>
            <a:off x="0" y="2120475"/>
            <a:ext cx="9144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0">
                <a:solidFill>
                  <a:schemeClr val="dk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LABEL A… B… C… &amp; GO!</a:t>
            </a:r>
            <a:endParaRPr b="1" sz="800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32" name="Google Shape;232;p31"/>
          <p:cNvSpPr txBox="1"/>
          <p:nvPr/>
        </p:nvSpPr>
        <p:spPr>
          <a:xfrm>
            <a:off x="0" y="3081325"/>
            <a:ext cx="7914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-You’ve looked at ABC before…</a:t>
            </a:r>
            <a:endParaRPr b="1" sz="400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33" name="Google Shape;23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0475" y="3081314"/>
            <a:ext cx="2020275" cy="172292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1"/>
          <p:cNvSpPr txBox="1"/>
          <p:nvPr/>
        </p:nvSpPr>
        <p:spPr>
          <a:xfrm>
            <a:off x="0" y="3542588"/>
            <a:ext cx="7914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-You’ve read/seen the stimuli…</a:t>
            </a:r>
            <a:endParaRPr b="1" sz="400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35" name="Google Shape;235;p31"/>
          <p:cNvSpPr txBox="1"/>
          <p:nvPr/>
        </p:nvSpPr>
        <p:spPr>
          <a:xfrm>
            <a:off x="-82650" y="3957650"/>
            <a:ext cx="9309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-Label A. Write in complete sentences…</a:t>
            </a:r>
            <a:endParaRPr b="1" sz="400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36" name="Google Shape;236;p31"/>
          <p:cNvSpPr txBox="1"/>
          <p:nvPr/>
        </p:nvSpPr>
        <p:spPr>
          <a:xfrm>
            <a:off x="0" y="4458825"/>
            <a:ext cx="9309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-Label B: Repeat. WRITE IN THE BOX!!!</a:t>
            </a:r>
            <a:endParaRPr b="1" sz="400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37" name="Google Shape;23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28975" y="4847737"/>
            <a:ext cx="178749" cy="24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8" y="18077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AutoNum type="alphaUcPeriod"/>
            </a:pPr>
            <a:r>
              <a:rPr lang="en" sz="2600"/>
              <a:t>Identify one way a hot dog can be considered a sandwich</a:t>
            </a:r>
            <a:endParaRPr sz="2600"/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AutoNum type="alphaUcPeriod"/>
            </a:pPr>
            <a:r>
              <a:rPr lang="en" sz="2600"/>
              <a:t>Identify a SECOND way a hot dog can be considered a sandwich</a:t>
            </a:r>
            <a:endParaRPr sz="2600"/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AutoNum type="alphaUcPeriod"/>
            </a:pPr>
            <a:r>
              <a:rPr lang="en" sz="2600"/>
              <a:t>Explain why a hot dog is NOT considered a sandwich</a:t>
            </a:r>
            <a:endParaRPr sz="6000"/>
          </a:p>
        </p:txBody>
      </p:sp>
      <p:pic>
        <p:nvPicPr>
          <p:cNvPr id="62" name="Google Shape;62;p1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91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>
            <a:hlinkClick r:id="rId5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2"/>
          <p:cNvSpPr txBox="1"/>
          <p:nvPr/>
        </p:nvSpPr>
        <p:spPr>
          <a:xfrm>
            <a:off x="57725" y="120875"/>
            <a:ext cx="9125400" cy="38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FFFF"/>
                </a:solidFill>
              </a:rPr>
              <a:t>Think of the acronym “AGE” when responding to a prompt:</a:t>
            </a:r>
            <a:endParaRPr b="1" sz="33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FFFF"/>
                </a:solidFill>
                <a:highlight>
                  <a:srgbClr val="FF9900"/>
                </a:highlight>
              </a:rPr>
              <a:t>A</a:t>
            </a:r>
            <a:r>
              <a:rPr b="1" lang="en" sz="3300">
                <a:solidFill>
                  <a:srgbClr val="FFFFFF"/>
                </a:solidFill>
              </a:rPr>
              <a:t>nswer the question</a:t>
            </a:r>
            <a:endParaRPr b="1" sz="33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FFFF"/>
                </a:solidFill>
                <a:highlight>
                  <a:srgbClr val="FF00FF"/>
                </a:highlight>
              </a:rPr>
              <a:t>G</a:t>
            </a:r>
            <a:r>
              <a:rPr b="1" lang="en" sz="3300">
                <a:solidFill>
                  <a:srgbClr val="FFFFFF"/>
                </a:solidFill>
              </a:rPr>
              <a:t>ive an example</a:t>
            </a:r>
            <a:endParaRPr b="1" sz="33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FFFF"/>
                </a:solidFill>
                <a:highlight>
                  <a:srgbClr val="FFFF00"/>
                </a:highlight>
              </a:rPr>
              <a:t>E</a:t>
            </a:r>
            <a:r>
              <a:rPr b="1" lang="en" sz="3300">
                <a:solidFill>
                  <a:srgbClr val="FFFFFF"/>
                </a:solidFill>
              </a:rPr>
              <a:t>xplain your reasoning</a:t>
            </a:r>
            <a:endParaRPr b="1" sz="3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FFFFFF"/>
              </a:solidFill>
            </a:endParaRPr>
          </a:p>
        </p:txBody>
      </p:sp>
      <p:pic>
        <p:nvPicPr>
          <p:cNvPr id="243" name="Google Shape;24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8975" y="4847737"/>
            <a:ext cx="178749" cy="24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/>
          <p:nvPr/>
        </p:nvSpPr>
        <p:spPr>
          <a:xfrm>
            <a:off x="18600" y="0"/>
            <a:ext cx="9125400" cy="9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FFFF"/>
                </a:solidFill>
              </a:rPr>
              <a:t>Non-content Example</a:t>
            </a:r>
            <a:endParaRPr b="1" sz="3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FFFFFF"/>
              </a:solidFill>
            </a:endParaRPr>
          </a:p>
        </p:txBody>
      </p:sp>
      <p:pic>
        <p:nvPicPr>
          <p:cNvPr id="249" name="Google Shape;24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8975" y="4847737"/>
            <a:ext cx="178749" cy="244963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3"/>
          <p:cNvSpPr txBox="1"/>
          <p:nvPr/>
        </p:nvSpPr>
        <p:spPr>
          <a:xfrm>
            <a:off x="-17700" y="537175"/>
            <a:ext cx="9125400" cy="43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AutoNum type="alphaUcPeriod"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Explain one specific reason for La Porte High School’s implementation of student’s wearing an I.D. policy.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AutoNum type="alphaUcPeriod"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Explain one way implementing this policy is easy for La Porte High School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AutoNum type="alphaUcPeriod"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Explain one way implementing this policy is difficult for La Porte High School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AutoNum type="alphaUcPeriod"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La Porte High School implements a strict I.D. wearing policy in efforts to increase school safety </a:t>
            </a:r>
            <a:r>
              <a:rPr lang="en" sz="1800" u="sng">
                <a:solidFill>
                  <a:schemeClr val="lt1"/>
                </a:solidFill>
                <a:highlight>
                  <a:srgbClr val="FF9900"/>
                </a:highlight>
                <a:latin typeface="Average"/>
                <a:ea typeface="Average"/>
                <a:cs typeface="Average"/>
                <a:sym typeface="Average"/>
              </a:rPr>
              <a:t>(A)</a:t>
            </a:r>
            <a:r>
              <a:rPr lang="en" sz="1800">
                <a:solidFill>
                  <a:schemeClr val="lt1"/>
                </a:solidFill>
                <a:highlight>
                  <a:srgbClr val="FF9900"/>
                </a:highlight>
                <a:latin typeface="Average"/>
                <a:ea typeface="Average"/>
                <a:cs typeface="Average"/>
                <a:sym typeface="Average"/>
              </a:rPr>
              <a:t>.</a:t>
            </a: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 For example, other schools in the country such as Robb Elementary School in Uvalde, Texas and Stoneman Douglas High School in Parkland, Florida have endured tragic mass-violence inflicted by individuals who did not belong inside of the school building </a:t>
            </a:r>
            <a:r>
              <a:rPr lang="en" sz="1800" u="sng">
                <a:solidFill>
                  <a:schemeClr val="lt1"/>
                </a:solidFill>
                <a:highlight>
                  <a:srgbClr val="FF00FF"/>
                </a:highlight>
                <a:latin typeface="Average"/>
                <a:ea typeface="Average"/>
                <a:cs typeface="Average"/>
                <a:sym typeface="Average"/>
              </a:rPr>
              <a:t>(G)</a:t>
            </a: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. Because of these events, La Porte High School hopes that implementing this I.D. wearing policy will allow staff to have a constant knowledge of those who are permitted to be inside of the building as an effort to keep students safe </a:t>
            </a:r>
            <a:r>
              <a:rPr lang="en" sz="1800" u="sng">
                <a:solidFill>
                  <a:schemeClr val="lt1"/>
                </a:solidFill>
                <a:highlight>
                  <a:srgbClr val="FFFF00"/>
                </a:highlight>
                <a:latin typeface="Average"/>
                <a:ea typeface="Average"/>
                <a:cs typeface="Average"/>
                <a:sym typeface="Average"/>
              </a:rPr>
              <a:t>(E)</a:t>
            </a:r>
            <a:r>
              <a:rPr lang="en" sz="1800">
                <a:solidFill>
                  <a:schemeClr val="lt1"/>
                </a:solidFill>
                <a:highlight>
                  <a:srgbClr val="FFFF00"/>
                </a:highlight>
                <a:latin typeface="Average"/>
                <a:ea typeface="Average"/>
                <a:cs typeface="Average"/>
                <a:sym typeface="Average"/>
              </a:rPr>
              <a:t>.</a:t>
            </a:r>
            <a:endParaRPr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/>
          <p:nvPr/>
        </p:nvSpPr>
        <p:spPr>
          <a:xfrm>
            <a:off x="18600" y="0"/>
            <a:ext cx="9125400" cy="9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FFFF"/>
                </a:solidFill>
              </a:rPr>
              <a:t>Non-content Examples</a:t>
            </a:r>
            <a:endParaRPr b="1" sz="3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FFFFFF"/>
              </a:solidFill>
            </a:endParaRPr>
          </a:p>
        </p:txBody>
      </p:sp>
      <p:pic>
        <p:nvPicPr>
          <p:cNvPr id="256" name="Google Shape;25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8975" y="4847737"/>
            <a:ext cx="178749" cy="24496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4"/>
          <p:cNvSpPr txBox="1"/>
          <p:nvPr/>
        </p:nvSpPr>
        <p:spPr>
          <a:xfrm>
            <a:off x="9300" y="738625"/>
            <a:ext cx="9125400" cy="3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AutoNum type="alphaUcPeriod"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Identify one way that the Internet made quarantine from COVID-19 more enjoyable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AutoNum type="alphaUcPeriod"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Explain how the Internet worsened the COVID-19 pandemic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AutoNum type="alphaUcPeriod"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Identify and Explain one other time in History when a new innovation has dramatically  changed common people’s quality of life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Other silly prompt examples: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Char char="-"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Explain what is the best breakfast cereal in the United States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Char char="-"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Explain which day of the week is the best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Char char="-"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Explain one way freshmen year of high school differs from sophomore year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"/>
          <p:cNvSpPr txBox="1"/>
          <p:nvPr/>
        </p:nvSpPr>
        <p:spPr>
          <a:xfrm>
            <a:off x="0" y="-88400"/>
            <a:ext cx="9314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accent6"/>
                </a:solidFill>
              </a:rPr>
              <a:t>PRACTICE-PRACTICE-PRACTICE-PRACTICE</a:t>
            </a:r>
            <a:endParaRPr b="1" sz="3300">
              <a:solidFill>
                <a:schemeClr val="accent6"/>
              </a:solidFill>
            </a:endParaRPr>
          </a:p>
        </p:txBody>
      </p:sp>
      <p:pic>
        <p:nvPicPr>
          <p:cNvPr id="263" name="Google Shape;26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8975" y="4847737"/>
            <a:ext cx="178749" cy="244963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5"/>
          <p:cNvSpPr txBox="1"/>
          <p:nvPr/>
        </p:nvSpPr>
        <p:spPr>
          <a:xfrm>
            <a:off x="5202450" y="477750"/>
            <a:ext cx="3905400" cy="54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solidFill>
                  <a:srgbClr val="4EFC00"/>
                </a:solidFill>
              </a:rPr>
              <a:t>A. </a:t>
            </a:r>
            <a:r>
              <a:rPr b="1" lang="en" sz="1850">
                <a:solidFill>
                  <a:schemeClr val="accent6"/>
                </a:solidFill>
              </a:rPr>
              <a:t>Identify ONE way in which African states or societies changed as a result of the spread of Islam in the period circa 1200 to 1450.</a:t>
            </a:r>
            <a:endParaRPr b="1" sz="185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solidFill>
                  <a:srgbClr val="4EFC00"/>
                </a:solidFill>
              </a:rPr>
              <a:t>B. </a:t>
            </a:r>
            <a:r>
              <a:rPr b="1" lang="en" sz="1850">
                <a:solidFill>
                  <a:schemeClr val="accent6"/>
                </a:solidFill>
              </a:rPr>
              <a:t>Explain how ONE specific African region was affected by the spread of Islam in the period circa 1200 to 1450.</a:t>
            </a:r>
            <a:endParaRPr b="1" sz="185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50">
                <a:solidFill>
                  <a:srgbClr val="4EFC00"/>
                </a:solidFill>
              </a:rPr>
              <a:t>C. </a:t>
            </a:r>
            <a:r>
              <a:rPr b="1" lang="en" sz="1850">
                <a:solidFill>
                  <a:schemeClr val="accent6"/>
                </a:solidFill>
              </a:rPr>
              <a:t>Explain ONE way in which existing African religious or cultural traditions influenced the practice of Islam in Africa in the period 1200 to 1450.</a:t>
            </a:r>
            <a:endParaRPr b="1" sz="185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rgbClr val="4EFC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4EFC00"/>
              </a:solidFill>
            </a:endParaRPr>
          </a:p>
        </p:txBody>
      </p:sp>
      <p:pic>
        <p:nvPicPr>
          <p:cNvPr id="265" name="Google Shape;26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450" y="4138638"/>
            <a:ext cx="1657200" cy="93218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6" name="Google Shape;26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5225" y="4138625"/>
            <a:ext cx="1657224" cy="9321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7" name="Google Shape;26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19338" y="4138642"/>
            <a:ext cx="1657224" cy="93217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8" name="Google Shape;268;p35"/>
          <p:cNvPicPr preferRelativeResize="0"/>
          <p:nvPr/>
        </p:nvPicPr>
        <p:blipFill rotWithShape="1">
          <a:blip r:embed="rId7">
            <a:alphaModFix/>
          </a:blip>
          <a:srcRect b="4232" l="0" r="0" t="0"/>
          <a:stretch/>
        </p:blipFill>
        <p:spPr>
          <a:xfrm>
            <a:off x="36175" y="477750"/>
            <a:ext cx="5166275" cy="3571974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6"/>
          <p:cNvSpPr txBox="1"/>
          <p:nvPr/>
        </p:nvSpPr>
        <p:spPr>
          <a:xfrm>
            <a:off x="0" y="-88400"/>
            <a:ext cx="9314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accent6"/>
                </a:solidFill>
              </a:rPr>
              <a:t>PRACTICE-PRACTICE-PRACTICE-PRACTICE</a:t>
            </a:r>
            <a:endParaRPr b="1" sz="3300">
              <a:solidFill>
                <a:schemeClr val="accent6"/>
              </a:solidFill>
            </a:endParaRPr>
          </a:p>
        </p:txBody>
      </p:sp>
      <p:pic>
        <p:nvPicPr>
          <p:cNvPr id="274" name="Google Shape;27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8975" y="4847737"/>
            <a:ext cx="178749" cy="24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6"/>
          <p:cNvPicPr preferRelativeResize="0"/>
          <p:nvPr/>
        </p:nvPicPr>
        <p:blipFill rotWithShape="1">
          <a:blip r:embed="rId4">
            <a:alphaModFix/>
          </a:blip>
          <a:srcRect b="53467" l="0" r="0" t="18514"/>
          <a:stretch/>
        </p:blipFill>
        <p:spPr>
          <a:xfrm>
            <a:off x="36225" y="506225"/>
            <a:ext cx="9071552" cy="1835026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6" name="Google Shape;276;p36"/>
          <p:cNvSpPr txBox="1"/>
          <p:nvPr/>
        </p:nvSpPr>
        <p:spPr>
          <a:xfrm>
            <a:off x="48900" y="2341250"/>
            <a:ext cx="9144000" cy="7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solidFill>
                  <a:srgbClr val="4EFC00"/>
                </a:solidFill>
              </a:rPr>
              <a:t>A. </a:t>
            </a:r>
            <a:r>
              <a:rPr b="1" lang="en" sz="1850">
                <a:solidFill>
                  <a:schemeClr val="accent6"/>
                </a:solidFill>
              </a:rPr>
              <a:t>Identify ONE way in which African states or societies changed as a result of the spread of Islam in the period circa 1200 to 1450.</a:t>
            </a:r>
            <a:endParaRPr b="1" sz="2000">
              <a:solidFill>
                <a:srgbClr val="4EFC00"/>
              </a:solidFill>
            </a:endParaRPr>
          </a:p>
        </p:txBody>
      </p:sp>
      <p:pic>
        <p:nvPicPr>
          <p:cNvPr id="277" name="Google Shape;277;p36"/>
          <p:cNvPicPr preferRelativeResize="0"/>
          <p:nvPr/>
        </p:nvPicPr>
        <p:blipFill rotWithShape="1">
          <a:blip r:embed="rId5">
            <a:alphaModFix/>
          </a:blip>
          <a:srcRect b="0" l="0" r="0" t="43052"/>
          <a:stretch/>
        </p:blipFill>
        <p:spPr>
          <a:xfrm>
            <a:off x="0" y="3255175"/>
            <a:ext cx="9144000" cy="1475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7"/>
          <p:cNvSpPr txBox="1"/>
          <p:nvPr/>
        </p:nvSpPr>
        <p:spPr>
          <a:xfrm>
            <a:off x="0" y="-88400"/>
            <a:ext cx="9314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accent6"/>
                </a:solidFill>
              </a:rPr>
              <a:t>PRACTICE-PRACTICE-PRACTICE-PRACTICE</a:t>
            </a:r>
            <a:endParaRPr b="1" sz="3300">
              <a:solidFill>
                <a:schemeClr val="accent6"/>
              </a:solidFill>
            </a:endParaRPr>
          </a:p>
        </p:txBody>
      </p:sp>
      <p:pic>
        <p:nvPicPr>
          <p:cNvPr id="283" name="Google Shape;28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8975" y="4847737"/>
            <a:ext cx="178749" cy="24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7"/>
          <p:cNvPicPr preferRelativeResize="0"/>
          <p:nvPr/>
        </p:nvPicPr>
        <p:blipFill rotWithShape="1">
          <a:blip r:embed="rId4">
            <a:alphaModFix/>
          </a:blip>
          <a:srcRect b="53467" l="0" r="0" t="18514"/>
          <a:stretch/>
        </p:blipFill>
        <p:spPr>
          <a:xfrm>
            <a:off x="36225" y="506225"/>
            <a:ext cx="9071552" cy="1835026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5" name="Google Shape;285;p37"/>
          <p:cNvSpPr txBox="1"/>
          <p:nvPr/>
        </p:nvSpPr>
        <p:spPr>
          <a:xfrm>
            <a:off x="48900" y="2341250"/>
            <a:ext cx="9144000" cy="7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solidFill>
                  <a:srgbClr val="4EFC00"/>
                </a:solidFill>
              </a:rPr>
              <a:t>B. </a:t>
            </a:r>
            <a:r>
              <a:rPr b="1" lang="en" sz="1850">
                <a:solidFill>
                  <a:schemeClr val="accent6"/>
                </a:solidFill>
              </a:rPr>
              <a:t>Explain how ONE specific African region was affected by the spread of Islam in the period circa 1200 to 1450.</a:t>
            </a:r>
            <a:endParaRPr b="1" sz="2000">
              <a:solidFill>
                <a:srgbClr val="4EFC00"/>
              </a:solidFill>
            </a:endParaRPr>
          </a:p>
        </p:txBody>
      </p:sp>
      <p:pic>
        <p:nvPicPr>
          <p:cNvPr id="286" name="Google Shape;286;p37"/>
          <p:cNvPicPr preferRelativeResize="0"/>
          <p:nvPr/>
        </p:nvPicPr>
        <p:blipFill rotWithShape="1">
          <a:blip r:embed="rId5">
            <a:alphaModFix/>
          </a:blip>
          <a:srcRect b="0" l="0" r="0" t="23803"/>
          <a:stretch/>
        </p:blipFill>
        <p:spPr>
          <a:xfrm>
            <a:off x="-23550" y="3380548"/>
            <a:ext cx="9144000" cy="1170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8"/>
          <p:cNvSpPr txBox="1"/>
          <p:nvPr/>
        </p:nvSpPr>
        <p:spPr>
          <a:xfrm>
            <a:off x="0" y="-88400"/>
            <a:ext cx="9314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accent6"/>
                </a:solidFill>
              </a:rPr>
              <a:t>PRACTICE-PRACTICE-PRACTICE-PRACTICE</a:t>
            </a:r>
            <a:endParaRPr b="1" sz="3300">
              <a:solidFill>
                <a:schemeClr val="accent6"/>
              </a:solidFill>
            </a:endParaRPr>
          </a:p>
        </p:txBody>
      </p:sp>
      <p:pic>
        <p:nvPicPr>
          <p:cNvPr id="292" name="Google Shape;29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8975" y="4847737"/>
            <a:ext cx="178749" cy="24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8"/>
          <p:cNvPicPr preferRelativeResize="0"/>
          <p:nvPr/>
        </p:nvPicPr>
        <p:blipFill rotWithShape="1">
          <a:blip r:embed="rId4">
            <a:alphaModFix/>
          </a:blip>
          <a:srcRect b="53467" l="0" r="0" t="18514"/>
          <a:stretch/>
        </p:blipFill>
        <p:spPr>
          <a:xfrm>
            <a:off x="36225" y="506225"/>
            <a:ext cx="9071552" cy="1835026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4" name="Google Shape;294;p38"/>
          <p:cNvSpPr txBox="1"/>
          <p:nvPr/>
        </p:nvSpPr>
        <p:spPr>
          <a:xfrm>
            <a:off x="48900" y="2341250"/>
            <a:ext cx="9144000" cy="7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solidFill>
                  <a:srgbClr val="4EFC00"/>
                </a:solidFill>
              </a:rPr>
              <a:t>C. </a:t>
            </a:r>
            <a:r>
              <a:rPr b="1" lang="en" sz="1850">
                <a:solidFill>
                  <a:schemeClr val="accent6"/>
                </a:solidFill>
              </a:rPr>
              <a:t>Explain ONE way in which existing African religious or cultural traditions influenced the practice of Islam in Africa in the period 1200 to 1450.</a:t>
            </a:r>
            <a:endParaRPr b="1" sz="2000">
              <a:solidFill>
                <a:srgbClr val="4EFC00"/>
              </a:solidFill>
            </a:endParaRPr>
          </a:p>
        </p:txBody>
      </p:sp>
      <p:pic>
        <p:nvPicPr>
          <p:cNvPr id="295" name="Google Shape;295;p38"/>
          <p:cNvPicPr preferRelativeResize="0"/>
          <p:nvPr/>
        </p:nvPicPr>
        <p:blipFill rotWithShape="1">
          <a:blip r:embed="rId5">
            <a:alphaModFix/>
          </a:blip>
          <a:srcRect b="0" l="0" r="0" t="19322"/>
          <a:stretch/>
        </p:blipFill>
        <p:spPr>
          <a:xfrm>
            <a:off x="0" y="3435023"/>
            <a:ext cx="9144000" cy="123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58050" y="-457075"/>
            <a:ext cx="107514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0">
                <a:solidFill>
                  <a:schemeClr val="dk1"/>
                </a:solidFill>
              </a:rPr>
              <a:t>HOW TO </a:t>
            </a:r>
            <a:endParaRPr b="1" sz="17000">
              <a:solidFill>
                <a:schemeClr val="dk1"/>
              </a:solidFill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8975" y="4847737"/>
            <a:ext cx="178749" cy="244963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0" y="1147950"/>
            <a:ext cx="73344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300">
                <a:solidFill>
                  <a:schemeClr val="dk1"/>
                </a:solidFill>
              </a:rPr>
              <a:t>S.A.Q.</a:t>
            </a:r>
            <a:endParaRPr b="1" sz="17300">
              <a:solidFill>
                <a:schemeClr val="dk1"/>
              </a:solidFill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50" y="3438675"/>
            <a:ext cx="2901624" cy="16321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7350" y="3460525"/>
            <a:ext cx="2901624" cy="16321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67500" y="3438693"/>
            <a:ext cx="2901624" cy="16321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4" name="Google Shape;74;p15"/>
          <p:cNvSpPr txBox="1"/>
          <p:nvPr/>
        </p:nvSpPr>
        <p:spPr>
          <a:xfrm>
            <a:off x="152475" y="-457075"/>
            <a:ext cx="107514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0">
                <a:solidFill>
                  <a:srgbClr val="85E05C"/>
                </a:solidFill>
              </a:rPr>
              <a:t>HOW TO </a:t>
            </a:r>
            <a:endParaRPr b="1" sz="17000">
              <a:solidFill>
                <a:srgbClr val="85E05C"/>
              </a:solidFill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58050" y="1143475"/>
            <a:ext cx="7334400" cy="29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900">
                <a:solidFill>
                  <a:schemeClr val="lt1"/>
                </a:solidFill>
              </a:rPr>
              <a:t>S.A.Q.</a:t>
            </a:r>
            <a:endParaRPr b="1" sz="17900">
              <a:solidFill>
                <a:schemeClr val="lt1"/>
              </a:solidFill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13600" y="1307350"/>
            <a:ext cx="2872400" cy="2449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b="1649" l="0" r="358" t="1300"/>
          <a:stretch/>
        </p:blipFill>
        <p:spPr>
          <a:xfrm>
            <a:off x="86800" y="86775"/>
            <a:ext cx="8945876" cy="15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-39000" y="1633075"/>
            <a:ext cx="9222000" cy="3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eriod"/>
            </a:pPr>
            <a:r>
              <a:rPr b="1" lang="en" sz="1300">
                <a:solidFill>
                  <a:srgbClr val="FFFFFF"/>
                </a:solidFill>
              </a:rPr>
              <a:t>THE SECOND PART OF SECTION I OF THE AP EXAM ALSO INCLUDES THREE REQUIRED SHORT-ANSWER QUESTIONS.</a:t>
            </a:r>
            <a:endParaRPr b="1" sz="1300">
              <a:solidFill>
                <a:srgbClr val="FFFFFF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eriod"/>
            </a:pPr>
            <a:r>
              <a:rPr b="1" lang="en" sz="1300">
                <a:solidFill>
                  <a:srgbClr val="FFFFFF"/>
                </a:solidFill>
              </a:rPr>
              <a:t>SHORT-ANSWER QUESTION 1 IS REQUIRED AND INCLUDES A SECONDARY SOURCE STIMULUS. THE TOPIC OF THE </a:t>
            </a:r>
            <a:r>
              <a:rPr b="1" lang="en" sz="1300">
                <a:solidFill>
                  <a:srgbClr val="FFFFFF"/>
                </a:solidFill>
              </a:rPr>
              <a:t>Q</a:t>
            </a:r>
            <a:r>
              <a:rPr b="1" lang="en" sz="1300">
                <a:solidFill>
                  <a:srgbClr val="FFFFFF"/>
                </a:solidFill>
              </a:rPr>
              <a:t>UESTION WILL INCLUDE HISTORICAL DEVELOPMENTS OR PROCESSES BETWEEN THE YEARS 1200 AND 2001.</a:t>
            </a:r>
            <a:endParaRPr b="1" sz="1300">
              <a:solidFill>
                <a:srgbClr val="FFFFFF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eriod"/>
            </a:pPr>
            <a:r>
              <a:rPr b="1" lang="en" sz="1300">
                <a:solidFill>
                  <a:srgbClr val="FFFFFF"/>
                </a:solidFill>
              </a:rPr>
              <a:t>SHORT-ANSWER QUESTION 2 IS REQUIRED AND INCLUDES A PRIMARY SOURCE STIMULUS. THE TOPIC OF THE QUESTION WILL INCLUDE HISTORICAL DEVELOPMENTS OR PROCESSES BETWEEN THE YEARS 1200 AND 2001.</a:t>
            </a:r>
            <a:endParaRPr b="1" sz="1300">
              <a:solidFill>
                <a:srgbClr val="FFFFFF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eriod"/>
            </a:pPr>
            <a:r>
              <a:rPr b="1" lang="en" sz="1300">
                <a:solidFill>
                  <a:srgbClr val="FFFFFF"/>
                </a:solidFill>
              </a:rPr>
              <a:t>STUDENTS MAY SELECT SHORT-ANSWER QUESTIONS 3 OR 4, NEITHER OF WHICH INCLUDES A STIMULUS.</a:t>
            </a:r>
            <a:endParaRPr b="1" sz="1300">
              <a:solidFill>
                <a:srgbClr val="FFFFFF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eriod"/>
            </a:pPr>
            <a:r>
              <a:rPr b="1" lang="en" sz="1300">
                <a:solidFill>
                  <a:srgbClr val="FFFFFF"/>
                </a:solidFill>
              </a:rPr>
              <a:t>SHORT-ANSWER QUESTION 3 WILL FOCUS ON HISTORICAL DEVELOPMENTS OR PROCESSES BETWEEN THE YEARS 1200 AND 1750.</a:t>
            </a:r>
            <a:endParaRPr b="1" sz="1300">
              <a:solidFill>
                <a:srgbClr val="FFFFFF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eriod"/>
            </a:pPr>
            <a:r>
              <a:rPr b="1" lang="en" sz="1300">
                <a:solidFill>
                  <a:srgbClr val="FFFFFF"/>
                </a:solidFill>
              </a:rPr>
              <a:t>SHORT-ANSWER QUESTION 4 WILL FOCUS ON HISTORICAL DEVELOPMENTS OR PROCESSES BETWEEN THE YEARS 1750 AND 2001. ALL FOUR HISTORICAL PERIODS ARE REPRESENTED AMONG THE FOUR SHORT-ANSWER QUESTIONS</a:t>
            </a:r>
            <a:endParaRPr b="1" sz="1300">
              <a:solidFill>
                <a:srgbClr val="FFFFFF"/>
              </a:solidFill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28975" y="4847737"/>
            <a:ext cx="178749" cy="24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57725" y="915100"/>
            <a:ext cx="91254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38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AutoNum type="arabicPeriod"/>
            </a:pPr>
            <a:r>
              <a:rPr b="1" lang="en" sz="3300">
                <a:solidFill>
                  <a:srgbClr val="FFFFFF"/>
                </a:solidFill>
              </a:rPr>
              <a:t>4 QUESTIONS (YOU ANSWER 3) </a:t>
            </a:r>
            <a:endParaRPr b="1" sz="3300">
              <a:solidFill>
                <a:srgbClr val="FFFFFF"/>
              </a:solidFill>
            </a:endParaRPr>
          </a:p>
          <a:p>
            <a:pPr indent="-438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AutoNum type="arabicPeriod"/>
            </a:pPr>
            <a:r>
              <a:rPr b="1" lang="en" sz="3300">
                <a:solidFill>
                  <a:srgbClr val="FFFFFF"/>
                </a:solidFill>
              </a:rPr>
              <a:t>3 PARTS TO EACH QUESTION (A, B, C).  </a:t>
            </a:r>
            <a:endParaRPr b="1" sz="3300">
              <a:solidFill>
                <a:srgbClr val="FFFFFF"/>
              </a:solidFill>
            </a:endParaRPr>
          </a:p>
          <a:p>
            <a:pPr indent="-438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AutoNum type="arabicPeriod"/>
            </a:pPr>
            <a:r>
              <a:rPr b="1" lang="en" sz="3300">
                <a:solidFill>
                  <a:srgbClr val="FFFFFF"/>
                </a:solidFill>
              </a:rPr>
              <a:t>THEY'LL GIVE YOU SOME STIMULUS (LIKE THE MULTIPLE CHOICE) OR JUST A REGULAR PROMPT AND 3 QUESTIONS ABOUT IT. </a:t>
            </a:r>
            <a:endParaRPr b="1" sz="3300">
              <a:solidFill>
                <a:srgbClr val="FFFFFF"/>
              </a:solidFill>
            </a:endParaRPr>
          </a:p>
          <a:p>
            <a:pPr indent="-438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AutoNum type="arabicPeriod"/>
            </a:pPr>
            <a:r>
              <a:rPr b="1" lang="en" sz="3300">
                <a:solidFill>
                  <a:srgbClr val="FFFFFF"/>
                </a:solidFill>
              </a:rPr>
              <a:t>NO THESIS NEEDED.  </a:t>
            </a:r>
            <a:endParaRPr b="1" sz="3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FFFFFF"/>
              </a:solidFill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25" y="49850"/>
            <a:ext cx="9006499" cy="91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28975" y="4847737"/>
            <a:ext cx="178749" cy="24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100" y="1569900"/>
            <a:ext cx="5645102" cy="244739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/>
          <p:nvPr/>
        </p:nvSpPr>
        <p:spPr>
          <a:xfrm>
            <a:off x="-25" y="0"/>
            <a:ext cx="9144000" cy="15699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275" y="-155250"/>
            <a:ext cx="2057350" cy="16304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2035300" y="-425525"/>
            <a:ext cx="99888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700">
                <a:solidFill>
                  <a:schemeClr val="dk1"/>
                </a:solidFill>
              </a:rPr>
              <a:t>TIMING:</a:t>
            </a:r>
            <a:endParaRPr b="1" sz="14700">
              <a:solidFill>
                <a:schemeClr val="dk1"/>
              </a:solidFill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2106300" y="-394125"/>
            <a:ext cx="107514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700">
                <a:solidFill>
                  <a:srgbClr val="FFFF00"/>
                </a:solidFill>
              </a:rPr>
              <a:t>TIMING:</a:t>
            </a:r>
            <a:endParaRPr b="1" sz="14700">
              <a:solidFill>
                <a:srgbClr val="FFFF00"/>
              </a:solidFill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2603450" y="1475200"/>
            <a:ext cx="4749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chemeClr val="lt1"/>
                </a:solidFill>
              </a:rPr>
              <a:t>3 QUESTIONS</a:t>
            </a:r>
            <a:endParaRPr b="1" sz="5000">
              <a:solidFill>
                <a:schemeClr val="lt1"/>
              </a:solidFill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1791125" y="2095838"/>
            <a:ext cx="5561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chemeClr val="lt1"/>
                </a:solidFill>
              </a:rPr>
              <a:t>x</a:t>
            </a:r>
            <a:r>
              <a:rPr b="1" lang="en" sz="5000">
                <a:solidFill>
                  <a:schemeClr val="lt1"/>
                </a:solidFill>
              </a:rPr>
              <a:t>3 PARTS (a.b.c.)</a:t>
            </a:r>
            <a:endParaRPr b="1" sz="5000">
              <a:solidFill>
                <a:schemeClr val="lt1"/>
              </a:solidFill>
            </a:endParaRPr>
          </a:p>
        </p:txBody>
      </p:sp>
      <p:sp>
        <p:nvSpPr>
          <p:cNvPr id="102" name="Google Shape;102;p18"/>
          <p:cNvSpPr/>
          <p:nvPr/>
        </p:nvSpPr>
        <p:spPr>
          <a:xfrm>
            <a:off x="1826450" y="3029200"/>
            <a:ext cx="5293500" cy="6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8"/>
          <p:cNvSpPr txBox="1"/>
          <p:nvPr/>
        </p:nvSpPr>
        <p:spPr>
          <a:xfrm>
            <a:off x="1791050" y="3029200"/>
            <a:ext cx="5364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chemeClr val="lt1"/>
                </a:solidFill>
              </a:rPr>
              <a:t>9 THINGS TO DO </a:t>
            </a:r>
            <a:endParaRPr b="1" sz="5000">
              <a:solidFill>
                <a:schemeClr val="lt1"/>
              </a:solidFill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-25" y="3670775"/>
            <a:ext cx="9695400" cy="16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700">
                <a:solidFill>
                  <a:schemeClr val="dk1"/>
                </a:solidFill>
              </a:rPr>
              <a:t>4:26 PER PART</a:t>
            </a:r>
            <a:endParaRPr b="1" sz="9700">
              <a:solidFill>
                <a:schemeClr val="dk1"/>
              </a:solidFill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28975" y="4847737"/>
            <a:ext cx="178749" cy="24496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/>
        </p:nvSpPr>
        <p:spPr>
          <a:xfrm>
            <a:off x="103150" y="3670775"/>
            <a:ext cx="9695400" cy="16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700">
                <a:solidFill>
                  <a:srgbClr val="FFFF00"/>
                </a:solidFill>
              </a:rPr>
              <a:t>4:26 PER PART</a:t>
            </a:r>
            <a:endParaRPr b="1" sz="97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1246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480125"/>
            <a:ext cx="3145125" cy="35655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3" name="Google Shape;113;p19"/>
          <p:cNvSpPr/>
          <p:nvPr/>
        </p:nvSpPr>
        <p:spPr>
          <a:xfrm>
            <a:off x="2847850" y="1538325"/>
            <a:ext cx="6144000" cy="3668400"/>
          </a:xfrm>
          <a:prstGeom prst="leftArrow">
            <a:avLst>
              <a:gd fmla="val 83656" name="adj1"/>
              <a:gd fmla="val 38709" name="adj2"/>
            </a:avLst>
          </a:prstGeom>
          <a:solidFill>
            <a:schemeClr val="accent5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9"/>
          <p:cNvSpPr txBox="1"/>
          <p:nvPr/>
        </p:nvSpPr>
        <p:spPr>
          <a:xfrm>
            <a:off x="3715625" y="2010375"/>
            <a:ext cx="53334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4EFC00"/>
                </a:solidFill>
              </a:rPr>
              <a:t>YOUR ENTIRE ANSWER MUST FIT IN THIS BOX</a:t>
            </a:r>
            <a:endParaRPr b="1" sz="5000">
              <a:solidFill>
                <a:srgbClr val="4EFC00"/>
              </a:solidFill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28975" y="4847737"/>
            <a:ext cx="178749" cy="24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0"/>
          <p:cNvPicPr preferRelativeResize="0"/>
          <p:nvPr/>
        </p:nvPicPr>
        <p:blipFill rotWithShape="1">
          <a:blip r:embed="rId3">
            <a:alphaModFix/>
          </a:blip>
          <a:srcRect b="29022" l="0" r="0" t="0"/>
          <a:stretch/>
        </p:blipFill>
        <p:spPr>
          <a:xfrm>
            <a:off x="152400" y="1551124"/>
            <a:ext cx="8839199" cy="354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839200" cy="124632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/>
          <p:nvPr/>
        </p:nvSpPr>
        <p:spPr>
          <a:xfrm>
            <a:off x="362900" y="2262825"/>
            <a:ext cx="446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8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4100"/>
              <a:buFont typeface="Shadows Into Light"/>
              <a:buAutoNum type="alphaUcPeriod"/>
            </a:pPr>
            <a:r>
              <a:t/>
            </a:r>
            <a:endParaRPr b="1" sz="500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362900" y="3022675"/>
            <a:ext cx="702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1155CC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B.</a:t>
            </a:r>
            <a:endParaRPr b="1" sz="5000">
              <a:solidFill>
                <a:srgbClr val="1155CC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362900" y="3837725"/>
            <a:ext cx="702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1155CC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</a:t>
            </a:r>
            <a:r>
              <a:rPr b="1" lang="en" sz="5000">
                <a:solidFill>
                  <a:srgbClr val="1155CC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endParaRPr b="1" sz="5000">
              <a:solidFill>
                <a:srgbClr val="1155CC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2038350" y="2167575"/>
            <a:ext cx="7058100" cy="24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7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LABEL YOUR RESPONSES: A. B. C.  </a:t>
            </a:r>
            <a:endParaRPr b="1" sz="67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26" name="Google Shape;126;p20"/>
          <p:cNvSpPr/>
          <p:nvPr/>
        </p:nvSpPr>
        <p:spPr>
          <a:xfrm>
            <a:off x="990600" y="2335125"/>
            <a:ext cx="762000" cy="809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1155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0"/>
          <p:cNvSpPr/>
          <p:nvPr/>
        </p:nvSpPr>
        <p:spPr>
          <a:xfrm>
            <a:off x="990600" y="3094975"/>
            <a:ext cx="762000" cy="809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1155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0"/>
          <p:cNvSpPr/>
          <p:nvPr/>
        </p:nvSpPr>
        <p:spPr>
          <a:xfrm>
            <a:off x="990600" y="3910025"/>
            <a:ext cx="762000" cy="809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1155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28975" y="4847737"/>
            <a:ext cx="178749" cy="24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 rotWithShape="1">
          <a:blip r:embed="rId3">
            <a:alphaModFix/>
          </a:blip>
          <a:srcRect b="29022" l="0" r="0" t="0"/>
          <a:stretch/>
        </p:blipFill>
        <p:spPr>
          <a:xfrm>
            <a:off x="152400" y="1551124"/>
            <a:ext cx="8839199" cy="354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839200" cy="1246327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/>
        </p:nvSpPr>
        <p:spPr>
          <a:xfrm>
            <a:off x="362900" y="2262825"/>
            <a:ext cx="446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8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4100"/>
              <a:buFont typeface="Shadows Into Light"/>
              <a:buAutoNum type="alphaUcPeriod"/>
            </a:pPr>
            <a:r>
              <a:t/>
            </a:r>
            <a:endParaRPr b="1" sz="5000"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362900" y="3893425"/>
            <a:ext cx="702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1155CC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B.</a:t>
            </a:r>
            <a:endParaRPr b="1" sz="5000">
              <a:solidFill>
                <a:srgbClr val="1155CC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904875" y="2167575"/>
            <a:ext cx="81915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You MUST write in complete sentences (like this).</a:t>
            </a:r>
            <a:endParaRPr b="1" sz="5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39" name="Google Shape;139;p21"/>
          <p:cNvSpPr txBox="1"/>
          <p:nvPr/>
        </p:nvSpPr>
        <p:spPr>
          <a:xfrm>
            <a:off x="952500" y="3837725"/>
            <a:ext cx="8191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Not like this.</a:t>
            </a:r>
            <a:endParaRPr b="1" sz="5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40" name="Google Shape;14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28975" y="4847737"/>
            <a:ext cx="178749" cy="24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